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9.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7" r:id="rId4"/>
  </p:sldMasterIdLst>
  <p:notesMasterIdLst>
    <p:notesMasterId r:id="rId127"/>
  </p:notesMasterIdLst>
  <p:handoutMasterIdLst>
    <p:handoutMasterId r:id="rId128"/>
  </p:handoutMasterIdLst>
  <p:sldIdLst>
    <p:sldId id="466" r:id="rId5"/>
    <p:sldId id="465" r:id="rId6"/>
    <p:sldId id="312" r:id="rId7"/>
    <p:sldId id="313" r:id="rId8"/>
    <p:sldId id="315" r:id="rId9"/>
    <p:sldId id="316" r:id="rId10"/>
    <p:sldId id="314" r:id="rId11"/>
    <p:sldId id="332" r:id="rId12"/>
    <p:sldId id="317" r:id="rId13"/>
    <p:sldId id="343" r:id="rId14"/>
    <p:sldId id="346" r:id="rId15"/>
    <p:sldId id="344" r:id="rId16"/>
    <p:sldId id="345" r:id="rId17"/>
    <p:sldId id="347" r:id="rId18"/>
    <p:sldId id="439" r:id="rId19"/>
    <p:sldId id="440" r:id="rId20"/>
    <p:sldId id="441" r:id="rId21"/>
    <p:sldId id="442" r:id="rId22"/>
    <p:sldId id="443" r:id="rId23"/>
    <p:sldId id="444" r:id="rId24"/>
    <p:sldId id="438" r:id="rId25"/>
    <p:sldId id="348" r:id="rId26"/>
    <p:sldId id="445" r:id="rId27"/>
    <p:sldId id="446" r:id="rId28"/>
    <p:sldId id="350" r:id="rId29"/>
    <p:sldId id="447" r:id="rId30"/>
    <p:sldId id="448" r:id="rId31"/>
    <p:sldId id="449" r:id="rId32"/>
    <p:sldId id="450" r:id="rId33"/>
    <p:sldId id="451" r:id="rId34"/>
    <p:sldId id="452" r:id="rId35"/>
    <p:sldId id="453" r:id="rId36"/>
    <p:sldId id="454" r:id="rId37"/>
    <p:sldId id="351" r:id="rId38"/>
    <p:sldId id="352" r:id="rId39"/>
    <p:sldId id="349" r:id="rId40"/>
    <p:sldId id="354" r:id="rId41"/>
    <p:sldId id="353" r:id="rId42"/>
    <p:sldId id="355" r:id="rId43"/>
    <p:sldId id="455" r:id="rId44"/>
    <p:sldId id="356" r:id="rId45"/>
    <p:sldId id="358" r:id="rId46"/>
    <p:sldId id="359" r:id="rId47"/>
    <p:sldId id="323" r:id="rId48"/>
    <p:sldId id="319" r:id="rId49"/>
    <p:sldId id="320" r:id="rId50"/>
    <p:sldId id="386" r:id="rId51"/>
    <p:sldId id="384" r:id="rId52"/>
    <p:sldId id="357" r:id="rId53"/>
    <p:sldId id="361" r:id="rId54"/>
    <p:sldId id="362" r:id="rId55"/>
    <p:sldId id="363" r:id="rId56"/>
    <p:sldId id="367" r:id="rId57"/>
    <p:sldId id="364" r:id="rId58"/>
    <p:sldId id="368" r:id="rId59"/>
    <p:sldId id="388" r:id="rId60"/>
    <p:sldId id="389" r:id="rId61"/>
    <p:sldId id="391" r:id="rId62"/>
    <p:sldId id="392" r:id="rId63"/>
    <p:sldId id="393" r:id="rId64"/>
    <p:sldId id="394" r:id="rId65"/>
    <p:sldId id="395" r:id="rId66"/>
    <p:sldId id="396" r:id="rId67"/>
    <p:sldId id="397" r:id="rId68"/>
    <p:sldId id="460" r:id="rId69"/>
    <p:sldId id="457" r:id="rId70"/>
    <p:sldId id="365" r:id="rId71"/>
    <p:sldId id="369" r:id="rId72"/>
    <p:sldId id="370" r:id="rId73"/>
    <p:sldId id="371" r:id="rId74"/>
    <p:sldId id="374" r:id="rId75"/>
    <p:sldId id="373" r:id="rId76"/>
    <p:sldId id="375" r:id="rId77"/>
    <p:sldId id="376" r:id="rId78"/>
    <p:sldId id="377" r:id="rId79"/>
    <p:sldId id="399" r:id="rId80"/>
    <p:sldId id="400" r:id="rId81"/>
    <p:sldId id="401" r:id="rId82"/>
    <p:sldId id="402" r:id="rId83"/>
    <p:sldId id="403" r:id="rId84"/>
    <p:sldId id="404" r:id="rId85"/>
    <p:sldId id="405" r:id="rId86"/>
    <p:sldId id="406" r:id="rId87"/>
    <p:sldId id="407" r:id="rId88"/>
    <p:sldId id="409" r:id="rId89"/>
    <p:sldId id="410" r:id="rId90"/>
    <p:sldId id="411" r:id="rId91"/>
    <p:sldId id="412" r:id="rId92"/>
    <p:sldId id="413" r:id="rId93"/>
    <p:sldId id="414" r:id="rId94"/>
    <p:sldId id="415" r:id="rId95"/>
    <p:sldId id="416" r:id="rId96"/>
    <p:sldId id="417" r:id="rId97"/>
    <p:sldId id="418" r:id="rId98"/>
    <p:sldId id="419" r:id="rId99"/>
    <p:sldId id="420" r:id="rId100"/>
    <p:sldId id="463" r:id="rId101"/>
    <p:sldId id="464" r:id="rId102"/>
    <p:sldId id="421" r:id="rId103"/>
    <p:sldId id="456" r:id="rId104"/>
    <p:sldId id="462" r:id="rId105"/>
    <p:sldId id="458" r:id="rId106"/>
    <p:sldId id="366" r:id="rId107"/>
    <p:sldId id="378" r:id="rId108"/>
    <p:sldId id="379" r:id="rId109"/>
    <p:sldId id="424" r:id="rId110"/>
    <p:sldId id="425" r:id="rId111"/>
    <p:sldId id="426" r:id="rId112"/>
    <p:sldId id="427" r:id="rId113"/>
    <p:sldId id="428" r:id="rId114"/>
    <p:sldId id="429" r:id="rId115"/>
    <p:sldId id="430" r:id="rId116"/>
    <p:sldId id="431" r:id="rId117"/>
    <p:sldId id="432" r:id="rId118"/>
    <p:sldId id="433" r:id="rId119"/>
    <p:sldId id="434" r:id="rId120"/>
    <p:sldId id="435" r:id="rId121"/>
    <p:sldId id="436" r:id="rId122"/>
    <p:sldId id="437" r:id="rId123"/>
    <p:sldId id="334" r:id="rId124"/>
    <p:sldId id="338" r:id="rId125"/>
    <p:sldId id="322" r:id="rId1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292" userDrawn="1">
          <p15:clr>
            <a:srgbClr val="A4A3A4"/>
          </p15:clr>
        </p15:guide>
        <p15:guide id="4" pos="5553" userDrawn="1">
          <p15:clr>
            <a:srgbClr val="A4A3A4"/>
          </p15:clr>
        </p15:guide>
        <p15:guide id="5" orient="horz" pos="826" userDrawn="1">
          <p15:clr>
            <a:srgbClr val="A4A3A4"/>
          </p15:clr>
        </p15:guide>
        <p15:guide id="6" orient="horz" pos="1144" userDrawn="1">
          <p15:clr>
            <a:srgbClr val="A4A3A4"/>
          </p15:clr>
        </p15:guide>
        <p15:guide id="7" pos="612" userDrawn="1">
          <p15:clr>
            <a:srgbClr val="A4A3A4"/>
          </p15:clr>
        </p15:guide>
        <p15:guide id="8" pos="22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6D4"/>
    <a:srgbClr val="D75AD7"/>
    <a:srgbClr val="6498FF"/>
    <a:srgbClr val="8EB4FF"/>
    <a:srgbClr val="1D96CF"/>
    <a:srgbClr val="FF00FB"/>
    <a:srgbClr val="00A69C"/>
    <a:srgbClr val="2B2B2B"/>
    <a:srgbClr val="FF40FF"/>
    <a:srgbClr val="1E9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52" autoAdjust="0"/>
    <p:restoredTop sz="95149" autoAdjust="0"/>
  </p:normalViewPr>
  <p:slideViewPr>
    <p:cSldViewPr snapToGrid="0">
      <p:cViewPr varScale="1">
        <p:scale>
          <a:sx n="260" d="100"/>
          <a:sy n="260" d="100"/>
        </p:scale>
        <p:origin x="168" y="232"/>
      </p:cViewPr>
      <p:guideLst>
        <p:guide pos="1292"/>
        <p:guide pos="5553"/>
        <p:guide orient="horz" pos="826"/>
        <p:guide orient="horz" pos="1144"/>
        <p:guide pos="612"/>
        <p:guide pos="220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12" d="100"/>
          <a:sy n="112" d="100"/>
        </p:scale>
        <p:origin x="1376" y="-172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4"/>
          <p:cNvSpPr>
            <a:spLocks noGrp="1"/>
          </p:cNvSpPr>
          <p:nvPr>
            <p:ph type="sldNum" sz="quarter" idx="3"/>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‹N°›</a:t>
            </a:fld>
            <a:endParaRPr lang="nl-NL" sz="1000" dirty="0">
              <a:latin typeface="Verdana" pitchFamily="34" charset="0"/>
              <a:ea typeface="Verdana" pitchFamily="34" charset="0"/>
              <a:cs typeface="Verdana" pitchFamily="34" charset="0"/>
            </a:endParaRPr>
          </a:p>
        </p:txBody>
      </p:sp>
      <p:sp>
        <p:nvSpPr>
          <p:cNvPr id="7" name="AddNotifier#2"/>
          <p:cNvSpPr txBox="1">
            <a:spLocks noChangeArrowheads="1"/>
          </p:cNvSpPr>
          <p:nvPr/>
        </p:nvSpPr>
        <p:spPr bwMode="auto">
          <a:xfrm>
            <a:off x="228899" y="8544386"/>
            <a:ext cx="55242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 Syntel are registered trademarks of the Atos group. April 2022. © 2022 Atos. Confidential information owned by Atos, to be used by the recipient only. This document, or any part of it, may not be reproduced, copied, circulated and/ 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5" name="Picture 4">
            <a:extLst>
              <a:ext uri="{FF2B5EF4-FFF2-40B4-BE49-F238E27FC236}">
                <a16:creationId xmlns:a16="http://schemas.microsoft.com/office/drawing/2014/main" id="{8F3B4A17-587D-4D62-B38C-A2AB4EDF2F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5494865" y="239574"/>
            <a:ext cx="876985" cy="287357"/>
          </a:xfrm>
          <a:prstGeom prst="rect">
            <a:avLst/>
          </a:prstGeom>
        </p:spPr>
      </p:pic>
    </p:spTree>
    <p:extLst>
      <p:ext uri="{BB962C8B-B14F-4D97-AF65-F5344CB8AC3E}">
        <p14:creationId xmlns:p14="http://schemas.microsoft.com/office/powerpoint/2010/main" val="3035691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5"/>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‹N°›</a:t>
            </a:fld>
            <a:endParaRPr lang="nl-NL" sz="1000" dirty="0">
              <a:latin typeface="Verdana" pitchFamily="34" charset="0"/>
              <a:ea typeface="Verdana" pitchFamily="34" charset="0"/>
              <a:cs typeface="Verdana" pitchFamily="34" charset="0"/>
            </a:endParaRPr>
          </a:p>
        </p:txBody>
      </p:sp>
      <p:sp>
        <p:nvSpPr>
          <p:cNvPr id="9" name="AddNotifier#3"/>
          <p:cNvSpPr txBox="1">
            <a:spLocks noChangeArrowheads="1"/>
          </p:cNvSpPr>
          <p:nvPr/>
        </p:nvSpPr>
        <p:spPr bwMode="auto">
          <a:xfrm>
            <a:off x="228899" y="8544386"/>
            <a:ext cx="54937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 Syntel are registered trademarks of the Atos group. April 2022. © 2022 Atos. Confidential information owned by Atos, to be used by the recipient only. This document, or any part of it, may not be reproduced, copied, circulated and/ 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10" name="Picture 9">
            <a:extLst>
              <a:ext uri="{FF2B5EF4-FFF2-40B4-BE49-F238E27FC236}">
                <a16:creationId xmlns:a16="http://schemas.microsoft.com/office/drawing/2014/main" id="{B7B9D206-8F1A-4CA3-9899-9ED18773E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5722621" y="171561"/>
            <a:ext cx="754379" cy="247183"/>
          </a:xfrm>
          <a:prstGeom prst="rect">
            <a:avLst/>
          </a:prstGeom>
        </p:spPr>
      </p:pic>
    </p:spTree>
    <p:extLst>
      <p:ext uri="{BB962C8B-B14F-4D97-AF65-F5344CB8AC3E}">
        <p14:creationId xmlns:p14="http://schemas.microsoft.com/office/powerpoint/2010/main" val="424252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3</a:t>
            </a:fld>
            <a:endParaRPr lang="en-US" dirty="0"/>
          </a:p>
        </p:txBody>
      </p:sp>
    </p:spTree>
    <p:extLst>
      <p:ext uri="{BB962C8B-B14F-4D97-AF65-F5344CB8AC3E}">
        <p14:creationId xmlns:p14="http://schemas.microsoft.com/office/powerpoint/2010/main" val="366250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833001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103</a:t>
            </a:fld>
            <a:endParaRPr lang="en-US" dirty="0"/>
          </a:p>
        </p:txBody>
      </p:sp>
    </p:spTree>
    <p:extLst>
      <p:ext uri="{BB962C8B-B14F-4D97-AF65-F5344CB8AC3E}">
        <p14:creationId xmlns:p14="http://schemas.microsoft.com/office/powerpoint/2010/main" val="25397442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886088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227423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379845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44221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747134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007599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7684112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038571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2967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227957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574946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371386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5472288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0273835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416795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319737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419972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120</a:t>
            </a:fld>
            <a:endParaRPr lang="en-US" dirty="0"/>
          </a:p>
        </p:txBody>
      </p:sp>
    </p:spTree>
    <p:extLst>
      <p:ext uri="{BB962C8B-B14F-4D97-AF65-F5344CB8AC3E}">
        <p14:creationId xmlns:p14="http://schemas.microsoft.com/office/powerpoint/2010/main" val="26041890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504726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122</a:t>
            </a:fld>
            <a:endParaRPr lang="en-US" dirty="0"/>
          </a:p>
        </p:txBody>
      </p:sp>
    </p:spTree>
    <p:extLst>
      <p:ext uri="{BB962C8B-B14F-4D97-AF65-F5344CB8AC3E}">
        <p14:creationId xmlns:p14="http://schemas.microsoft.com/office/powerpoint/2010/main" val="4163083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14</a:t>
            </a:fld>
            <a:endParaRPr lang="en-US" dirty="0"/>
          </a:p>
        </p:txBody>
      </p:sp>
    </p:spTree>
    <p:extLst>
      <p:ext uri="{BB962C8B-B14F-4D97-AF65-F5344CB8AC3E}">
        <p14:creationId xmlns:p14="http://schemas.microsoft.com/office/powerpoint/2010/main" val="138449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55882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24171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43009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43098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8530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3958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21</a:t>
            </a:fld>
            <a:endParaRPr lang="en-US" dirty="0"/>
          </a:p>
        </p:txBody>
      </p:sp>
    </p:spTree>
    <p:extLst>
      <p:ext uri="{BB962C8B-B14F-4D97-AF65-F5344CB8AC3E}">
        <p14:creationId xmlns:p14="http://schemas.microsoft.com/office/powerpoint/2010/main" val="3592019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a:t>
            </a:fld>
            <a:endParaRPr lang="en-US" dirty="0"/>
          </a:p>
        </p:txBody>
      </p:sp>
    </p:spTree>
    <p:extLst>
      <p:ext uri="{BB962C8B-B14F-4D97-AF65-F5344CB8AC3E}">
        <p14:creationId xmlns:p14="http://schemas.microsoft.com/office/powerpoint/2010/main" val="870552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838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00488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82120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00239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4665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20293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51266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90038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88571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9230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a:t>
            </a:fld>
            <a:endParaRPr lang="en-US" dirty="0"/>
          </a:p>
        </p:txBody>
      </p:sp>
    </p:spTree>
    <p:extLst>
      <p:ext uri="{BB962C8B-B14F-4D97-AF65-F5344CB8AC3E}">
        <p14:creationId xmlns:p14="http://schemas.microsoft.com/office/powerpoint/2010/main" val="2688213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3699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75984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55966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29996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37</a:t>
            </a:fld>
            <a:endParaRPr lang="en-US" dirty="0"/>
          </a:p>
        </p:txBody>
      </p:sp>
    </p:spTree>
    <p:extLst>
      <p:ext uri="{BB962C8B-B14F-4D97-AF65-F5344CB8AC3E}">
        <p14:creationId xmlns:p14="http://schemas.microsoft.com/office/powerpoint/2010/main" val="1430148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81402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257702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65875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55434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42</a:t>
            </a:fld>
            <a:endParaRPr lang="en-US" dirty="0"/>
          </a:p>
        </p:txBody>
      </p:sp>
    </p:spTree>
    <p:extLst>
      <p:ext uri="{BB962C8B-B14F-4D97-AF65-F5344CB8AC3E}">
        <p14:creationId xmlns:p14="http://schemas.microsoft.com/office/powerpoint/2010/main" val="377095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6</a:t>
            </a:fld>
            <a:endParaRPr lang="en-US" dirty="0"/>
          </a:p>
        </p:txBody>
      </p:sp>
    </p:spTree>
    <p:extLst>
      <p:ext uri="{BB962C8B-B14F-4D97-AF65-F5344CB8AC3E}">
        <p14:creationId xmlns:p14="http://schemas.microsoft.com/office/powerpoint/2010/main" val="1071904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69728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44</a:t>
            </a:fld>
            <a:endParaRPr lang="en-US" dirty="0"/>
          </a:p>
        </p:txBody>
      </p:sp>
    </p:spTree>
    <p:extLst>
      <p:ext uri="{BB962C8B-B14F-4D97-AF65-F5344CB8AC3E}">
        <p14:creationId xmlns:p14="http://schemas.microsoft.com/office/powerpoint/2010/main" val="1824696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45</a:t>
            </a:fld>
            <a:endParaRPr lang="en-US" dirty="0"/>
          </a:p>
        </p:txBody>
      </p:sp>
    </p:spTree>
    <p:extLst>
      <p:ext uri="{BB962C8B-B14F-4D97-AF65-F5344CB8AC3E}">
        <p14:creationId xmlns:p14="http://schemas.microsoft.com/office/powerpoint/2010/main" val="2661380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46</a:t>
            </a:fld>
            <a:endParaRPr lang="en-US" dirty="0"/>
          </a:p>
        </p:txBody>
      </p:sp>
    </p:spTree>
    <p:extLst>
      <p:ext uri="{BB962C8B-B14F-4D97-AF65-F5344CB8AC3E}">
        <p14:creationId xmlns:p14="http://schemas.microsoft.com/office/powerpoint/2010/main" val="303719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47</a:t>
            </a:fld>
            <a:endParaRPr lang="en-US" dirty="0"/>
          </a:p>
        </p:txBody>
      </p:sp>
    </p:spTree>
    <p:extLst>
      <p:ext uri="{BB962C8B-B14F-4D97-AF65-F5344CB8AC3E}">
        <p14:creationId xmlns:p14="http://schemas.microsoft.com/office/powerpoint/2010/main" val="1318999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83011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49</a:t>
            </a:fld>
            <a:endParaRPr lang="en-US" dirty="0"/>
          </a:p>
        </p:txBody>
      </p:sp>
    </p:spTree>
    <p:extLst>
      <p:ext uri="{BB962C8B-B14F-4D97-AF65-F5344CB8AC3E}">
        <p14:creationId xmlns:p14="http://schemas.microsoft.com/office/powerpoint/2010/main" val="1003518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50</a:t>
            </a:fld>
            <a:endParaRPr lang="en-US" dirty="0"/>
          </a:p>
        </p:txBody>
      </p:sp>
    </p:spTree>
    <p:extLst>
      <p:ext uri="{BB962C8B-B14F-4D97-AF65-F5344CB8AC3E}">
        <p14:creationId xmlns:p14="http://schemas.microsoft.com/office/powerpoint/2010/main" val="2885146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51</a:t>
            </a:fld>
            <a:endParaRPr lang="en-US" dirty="0"/>
          </a:p>
        </p:txBody>
      </p:sp>
    </p:spTree>
    <p:extLst>
      <p:ext uri="{BB962C8B-B14F-4D97-AF65-F5344CB8AC3E}">
        <p14:creationId xmlns:p14="http://schemas.microsoft.com/office/powerpoint/2010/main" val="172510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52</a:t>
            </a:fld>
            <a:endParaRPr lang="en-US" dirty="0"/>
          </a:p>
        </p:txBody>
      </p:sp>
    </p:spTree>
    <p:extLst>
      <p:ext uri="{BB962C8B-B14F-4D97-AF65-F5344CB8AC3E}">
        <p14:creationId xmlns:p14="http://schemas.microsoft.com/office/powerpoint/2010/main" val="3123419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7</a:t>
            </a:fld>
            <a:endParaRPr lang="en-US" dirty="0"/>
          </a:p>
        </p:txBody>
      </p:sp>
    </p:spTree>
    <p:extLst>
      <p:ext uri="{BB962C8B-B14F-4D97-AF65-F5344CB8AC3E}">
        <p14:creationId xmlns:p14="http://schemas.microsoft.com/office/powerpoint/2010/main" val="196247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468549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54</a:t>
            </a:fld>
            <a:endParaRPr lang="en-US" dirty="0"/>
          </a:p>
        </p:txBody>
      </p:sp>
    </p:spTree>
    <p:extLst>
      <p:ext uri="{BB962C8B-B14F-4D97-AF65-F5344CB8AC3E}">
        <p14:creationId xmlns:p14="http://schemas.microsoft.com/office/powerpoint/2010/main" val="2760785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71083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36965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235465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97639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2928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62156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830489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1285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8</a:t>
            </a:fld>
            <a:endParaRPr lang="en-US" dirty="0"/>
          </a:p>
        </p:txBody>
      </p:sp>
    </p:spTree>
    <p:extLst>
      <p:ext uri="{BB962C8B-B14F-4D97-AF65-F5344CB8AC3E}">
        <p14:creationId xmlns:p14="http://schemas.microsoft.com/office/powerpoint/2010/main" val="34990492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47574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702822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65</a:t>
            </a:fld>
            <a:endParaRPr lang="en-US" dirty="0"/>
          </a:p>
        </p:txBody>
      </p:sp>
    </p:spTree>
    <p:extLst>
      <p:ext uri="{BB962C8B-B14F-4D97-AF65-F5344CB8AC3E}">
        <p14:creationId xmlns:p14="http://schemas.microsoft.com/office/powerpoint/2010/main" val="15901064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39234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67</a:t>
            </a:fld>
            <a:endParaRPr lang="en-US" dirty="0"/>
          </a:p>
        </p:txBody>
      </p:sp>
    </p:spTree>
    <p:extLst>
      <p:ext uri="{BB962C8B-B14F-4D97-AF65-F5344CB8AC3E}">
        <p14:creationId xmlns:p14="http://schemas.microsoft.com/office/powerpoint/2010/main" val="13542012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250941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396059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924767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619101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54574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101361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7004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086972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5806517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58187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137890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669736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4647708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6588548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280535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9510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719180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833158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48215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877587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216694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421731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142660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427965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356732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525306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5321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725428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51366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735681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044027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7363469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97</a:t>
            </a:fld>
            <a:endParaRPr lang="en-US" dirty="0"/>
          </a:p>
        </p:txBody>
      </p:sp>
    </p:spTree>
    <p:extLst>
      <p:ext uri="{BB962C8B-B14F-4D97-AF65-F5344CB8AC3E}">
        <p14:creationId xmlns:p14="http://schemas.microsoft.com/office/powerpoint/2010/main" val="10555741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5561241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362476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463073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101</a:t>
            </a:fld>
            <a:endParaRPr lang="en-US" dirty="0"/>
          </a:p>
        </p:txBody>
      </p:sp>
    </p:spTree>
    <p:extLst>
      <p:ext uri="{BB962C8B-B14F-4D97-AF65-F5344CB8AC3E}">
        <p14:creationId xmlns:p14="http://schemas.microsoft.com/office/powerpoint/2010/main" val="32063899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0180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vier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2194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age courante">
    <p:bg>
      <p:bgRef idx="1001">
        <a:schemeClr val="bg1"/>
      </p:bgRef>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AA37C62-8629-BE4E-B9E9-740F5BC57AF1}"/>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b="0" i="0">
                <a:solidFill>
                  <a:srgbClr val="323232"/>
                </a:solidFill>
                <a:latin typeface="Arial" panose="020B0604020202020204" pitchFamily="34" charset="0"/>
                <a:cs typeface="Arial" panose="020B0604020202020204" pitchFamily="34" charset="0"/>
              </a:rPr>
              <a:t> I copyright</a:t>
            </a:r>
            <a:endParaRPr lang="nl-NL" sz="900" b="0" i="0"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292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72" userDrawn="1">
          <p15:clr>
            <a:srgbClr val="FBAE40"/>
          </p15:clr>
        </p15:guide>
        <p15:guide id="2" pos="61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garde-chapitr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FE06D8F-CE0A-0721-2F69-04F4A786BB1A}"/>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b="0" i="0">
                <a:solidFill>
                  <a:srgbClr val="323232"/>
                </a:solidFill>
                <a:latin typeface="Arial" panose="020B0604020202020204" pitchFamily="34" charset="0"/>
                <a:cs typeface="Arial" panose="020B0604020202020204" pitchFamily="34" charset="0"/>
              </a:rPr>
              <a:t> I copyright</a:t>
            </a:r>
          </a:p>
        </p:txBody>
      </p:sp>
      <p:pic>
        <p:nvPicPr>
          <p:cNvPr id="4" name="Image 3">
            <a:extLst>
              <a:ext uri="{FF2B5EF4-FFF2-40B4-BE49-F238E27FC236}">
                <a16:creationId xmlns:a16="http://schemas.microsoft.com/office/drawing/2014/main" id="{E18FAFED-8BFA-A3CA-295D-3B70CA48A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695450" y="2235200"/>
            <a:ext cx="5753100" cy="2908300"/>
          </a:xfrm>
          <a:prstGeom prst="rect">
            <a:avLst/>
          </a:prstGeom>
        </p:spPr>
      </p:pic>
      <p:pic>
        <p:nvPicPr>
          <p:cNvPr id="11" name="Image 10">
            <a:extLst>
              <a:ext uri="{FF2B5EF4-FFF2-40B4-BE49-F238E27FC236}">
                <a16:creationId xmlns:a16="http://schemas.microsoft.com/office/drawing/2014/main" id="{150D19EA-0BA7-955D-D822-AECBE0D6F0E8}"/>
              </a:ext>
            </a:extLst>
          </p:cNvPr>
          <p:cNvPicPr>
            <a:picLocks noChangeAspect="1"/>
          </p:cNvPicPr>
          <p:nvPr userDrawn="1"/>
        </p:nvPicPr>
        <p:blipFill>
          <a:blip r:embed="rId3"/>
          <a:stretch>
            <a:fillRect/>
          </a:stretch>
        </p:blipFill>
        <p:spPr>
          <a:xfrm>
            <a:off x="8344711" y="4458789"/>
            <a:ext cx="469089" cy="469089"/>
          </a:xfrm>
          <a:prstGeom prst="rect">
            <a:avLst/>
          </a:prstGeom>
        </p:spPr>
      </p:pic>
    </p:spTree>
    <p:extLst>
      <p:ext uri="{BB962C8B-B14F-4D97-AF65-F5344CB8AC3E}">
        <p14:creationId xmlns:p14="http://schemas.microsoft.com/office/powerpoint/2010/main" val="268582058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rde-modu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27B20DE-876A-3540-A859-144240CB4B5B}"/>
              </a:ext>
            </a:extLst>
          </p:cNvPr>
          <p:cNvSpPr/>
          <p:nvPr userDrawn="1"/>
        </p:nvSpPr>
        <p:spPr>
          <a:xfrm>
            <a:off x="0" y="0"/>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pic>
        <p:nvPicPr>
          <p:cNvPr id="20" name="Image 19">
            <a:extLst>
              <a:ext uri="{FF2B5EF4-FFF2-40B4-BE49-F238E27FC236}">
                <a16:creationId xmlns:a16="http://schemas.microsoft.com/office/drawing/2014/main" id="{FE6C18C4-A36D-EE40-A265-AA941671E56B}"/>
              </a:ext>
            </a:extLst>
          </p:cNvPr>
          <p:cNvPicPr>
            <a:picLocks noChangeAspect="1"/>
          </p:cNvPicPr>
          <p:nvPr userDrawn="1"/>
        </p:nvPicPr>
        <p:blipFill>
          <a:blip r:embed="rId2"/>
          <a:stretch>
            <a:fillRect/>
          </a:stretch>
        </p:blipFill>
        <p:spPr>
          <a:xfrm>
            <a:off x="8167125" y="4279311"/>
            <a:ext cx="648000" cy="648000"/>
          </a:xfrm>
          <a:prstGeom prst="rect">
            <a:avLst/>
          </a:prstGeom>
        </p:spPr>
      </p:pic>
      <p:sp>
        <p:nvSpPr>
          <p:cNvPr id="2" name="Slide Number Placeholder 5">
            <a:extLst>
              <a:ext uri="{FF2B5EF4-FFF2-40B4-BE49-F238E27FC236}">
                <a16:creationId xmlns:a16="http://schemas.microsoft.com/office/drawing/2014/main" id="{8242619E-D0B0-C724-08C3-34D6B8B48BFB}"/>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b="0" i="0">
                <a:solidFill>
                  <a:srgbClr val="323232"/>
                </a:solidFill>
                <a:latin typeface="Arial" panose="020B0604020202020204" pitchFamily="34" charset="0"/>
                <a:cs typeface="Arial" panose="020B0604020202020204" pitchFamily="34" charset="0"/>
              </a:rPr>
              <a:t> I copyright</a:t>
            </a:r>
          </a:p>
        </p:txBody>
      </p:sp>
      <p:pic>
        <p:nvPicPr>
          <p:cNvPr id="4" name="Image 3">
            <a:extLst>
              <a:ext uri="{FF2B5EF4-FFF2-40B4-BE49-F238E27FC236}">
                <a16:creationId xmlns:a16="http://schemas.microsoft.com/office/drawing/2014/main" id="{7354BC18-1128-6EC3-A272-87306BA401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96" y="2235994"/>
            <a:ext cx="5764381" cy="2907505"/>
          </a:xfrm>
          <a:prstGeom prst="rect">
            <a:avLst/>
          </a:prstGeom>
        </p:spPr>
      </p:pic>
    </p:spTree>
    <p:extLst>
      <p:ext uri="{BB962C8B-B14F-4D97-AF65-F5344CB8AC3E}">
        <p14:creationId xmlns:p14="http://schemas.microsoft.com/office/powerpoint/2010/main" val="1975105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vier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583A6F-8AC6-1FF7-BF6F-4597248DBF27}"/>
              </a:ext>
            </a:extLst>
          </p:cNvPr>
          <p:cNvSpPr/>
          <p:nvPr userDrawn="1"/>
        </p:nvSpPr>
        <p:spPr>
          <a:xfrm>
            <a:off x="0" y="885"/>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pic>
        <p:nvPicPr>
          <p:cNvPr id="3" name="Image 2">
            <a:extLst>
              <a:ext uri="{FF2B5EF4-FFF2-40B4-BE49-F238E27FC236}">
                <a16:creationId xmlns:a16="http://schemas.microsoft.com/office/drawing/2014/main" id="{CCF46F71-7AD1-F961-27CA-7448F5750303}"/>
              </a:ext>
            </a:extLst>
          </p:cNvPr>
          <p:cNvPicPr>
            <a:picLocks noChangeAspect="1"/>
          </p:cNvPicPr>
          <p:nvPr userDrawn="1"/>
        </p:nvPicPr>
        <p:blipFill>
          <a:blip r:embed="rId3"/>
          <a:stretch>
            <a:fillRect/>
          </a:stretch>
        </p:blipFill>
        <p:spPr>
          <a:xfrm>
            <a:off x="358769" y="367216"/>
            <a:ext cx="1440000" cy="1440000"/>
          </a:xfrm>
          <a:prstGeom prst="rect">
            <a:avLst/>
          </a:prstGeom>
        </p:spPr>
      </p:pic>
      <p:pic>
        <p:nvPicPr>
          <p:cNvPr id="4" name="Image 3">
            <a:extLst>
              <a:ext uri="{FF2B5EF4-FFF2-40B4-BE49-F238E27FC236}">
                <a16:creationId xmlns:a16="http://schemas.microsoft.com/office/drawing/2014/main" id="{9A23438D-AD19-1470-1A43-10CAE329BC67}"/>
              </a:ext>
            </a:extLst>
          </p:cNvPr>
          <p:cNvPicPr>
            <a:picLocks noChangeAspect="1"/>
          </p:cNvPicPr>
          <p:nvPr userDrawn="1"/>
        </p:nvPicPr>
        <p:blipFill>
          <a:blip r:embed="rId3"/>
          <a:stretch>
            <a:fillRect/>
          </a:stretch>
        </p:blipFill>
        <p:spPr>
          <a:xfrm>
            <a:off x="8095388" y="4174800"/>
            <a:ext cx="0" cy="0"/>
          </a:xfrm>
          <a:prstGeom prst="rect">
            <a:avLst/>
          </a:prstGeom>
        </p:spPr>
      </p:pic>
      <p:pic>
        <p:nvPicPr>
          <p:cNvPr id="6" name="Image 5">
            <a:extLst>
              <a:ext uri="{FF2B5EF4-FFF2-40B4-BE49-F238E27FC236}">
                <a16:creationId xmlns:a16="http://schemas.microsoft.com/office/drawing/2014/main" id="{985D1C96-E45D-E3F2-80BA-809DD782CAA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83668" y="0"/>
            <a:ext cx="2860331" cy="2885719"/>
          </a:xfrm>
          <a:prstGeom prst="rect">
            <a:avLst/>
          </a:prstGeom>
        </p:spPr>
      </p:pic>
      <p:pic>
        <p:nvPicPr>
          <p:cNvPr id="7" name="Image 6">
            <a:extLst>
              <a:ext uri="{FF2B5EF4-FFF2-40B4-BE49-F238E27FC236}">
                <a16:creationId xmlns:a16="http://schemas.microsoft.com/office/drawing/2014/main" id="{7C0C790C-6C9D-F7AD-5407-A023E3BCBD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91272" y="2207964"/>
            <a:ext cx="5962467" cy="2934652"/>
          </a:xfrm>
          <a:prstGeom prst="rect">
            <a:avLst/>
          </a:prstGeom>
        </p:spPr>
      </p:pic>
      <p:sp>
        <p:nvSpPr>
          <p:cNvPr id="8" name="Slide Number Placeholder 5">
            <a:extLst>
              <a:ext uri="{FF2B5EF4-FFF2-40B4-BE49-F238E27FC236}">
                <a16:creationId xmlns:a16="http://schemas.microsoft.com/office/drawing/2014/main" id="{F4275559-0F3F-D79F-8E29-7E4B1A05318F}"/>
              </a:ext>
            </a:extLst>
          </p:cNvPr>
          <p:cNvSpPr txBox="1">
            <a:spLocks/>
          </p:cNvSpPr>
          <p:nvPr userDrawn="1">
            <p:custDataLst>
              <p:tags r:id="rId1"/>
            </p:custDataLst>
          </p:nvPr>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a:solidFill>
                  <a:srgbClr val="323232"/>
                </a:solidFill>
                <a:latin typeface="Arial" panose="020B0604020202020204" pitchFamily="34" charset="0"/>
                <a:cs typeface="Arial" panose="020B0604020202020204" pitchFamily="34" charset="0"/>
              </a:rPr>
              <a:t> I copyright</a:t>
            </a:r>
          </a:p>
        </p:txBody>
      </p:sp>
    </p:spTree>
    <p:extLst>
      <p:ext uri="{BB962C8B-B14F-4D97-AF65-F5344CB8AC3E}">
        <p14:creationId xmlns:p14="http://schemas.microsoft.com/office/powerpoint/2010/main" val="40023322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vier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583A6F-8AC6-1FF7-BF6F-4597248DBF27}"/>
              </a:ext>
            </a:extLst>
          </p:cNvPr>
          <p:cNvSpPr/>
          <p:nvPr userDrawn="1"/>
        </p:nvSpPr>
        <p:spPr>
          <a:xfrm>
            <a:off x="0" y="885"/>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Arial" panose="020B0604020202020204" pitchFamily="34" charset="0"/>
            </a:endParaRPr>
          </a:p>
        </p:txBody>
      </p:sp>
      <p:pic>
        <p:nvPicPr>
          <p:cNvPr id="3" name="Image 2">
            <a:extLst>
              <a:ext uri="{FF2B5EF4-FFF2-40B4-BE49-F238E27FC236}">
                <a16:creationId xmlns:a16="http://schemas.microsoft.com/office/drawing/2014/main" id="{CCF46F71-7AD1-F961-27CA-7448F5750303}"/>
              </a:ext>
            </a:extLst>
          </p:cNvPr>
          <p:cNvPicPr>
            <a:picLocks noChangeAspect="1"/>
          </p:cNvPicPr>
          <p:nvPr userDrawn="1"/>
        </p:nvPicPr>
        <p:blipFill>
          <a:blip r:embed="rId3"/>
          <a:stretch>
            <a:fillRect/>
          </a:stretch>
        </p:blipFill>
        <p:spPr>
          <a:xfrm>
            <a:off x="358769" y="367216"/>
            <a:ext cx="1440000" cy="1440000"/>
          </a:xfrm>
          <a:prstGeom prst="rect">
            <a:avLst/>
          </a:prstGeom>
        </p:spPr>
      </p:pic>
      <p:pic>
        <p:nvPicPr>
          <p:cNvPr id="4" name="Image 3">
            <a:extLst>
              <a:ext uri="{FF2B5EF4-FFF2-40B4-BE49-F238E27FC236}">
                <a16:creationId xmlns:a16="http://schemas.microsoft.com/office/drawing/2014/main" id="{9A23438D-AD19-1470-1A43-10CAE329BC67}"/>
              </a:ext>
            </a:extLst>
          </p:cNvPr>
          <p:cNvPicPr>
            <a:picLocks noChangeAspect="1"/>
          </p:cNvPicPr>
          <p:nvPr userDrawn="1"/>
        </p:nvPicPr>
        <p:blipFill>
          <a:blip r:embed="rId3"/>
          <a:stretch>
            <a:fillRect/>
          </a:stretch>
        </p:blipFill>
        <p:spPr>
          <a:xfrm>
            <a:off x="8095388" y="4174800"/>
            <a:ext cx="0" cy="0"/>
          </a:xfrm>
          <a:prstGeom prst="rect">
            <a:avLst/>
          </a:prstGeom>
        </p:spPr>
      </p:pic>
      <p:sp>
        <p:nvSpPr>
          <p:cNvPr id="8" name="Slide Number Placeholder 5">
            <a:extLst>
              <a:ext uri="{FF2B5EF4-FFF2-40B4-BE49-F238E27FC236}">
                <a16:creationId xmlns:a16="http://schemas.microsoft.com/office/drawing/2014/main" id="{F4275559-0F3F-D79F-8E29-7E4B1A05318F}"/>
              </a:ext>
            </a:extLst>
          </p:cNvPr>
          <p:cNvSpPr txBox="1">
            <a:spLocks/>
          </p:cNvSpPr>
          <p:nvPr userDrawn="1">
            <p:custDataLst>
              <p:tags r:id="rId1"/>
            </p:custDataLst>
          </p:nvPr>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a:solidFill>
                  <a:srgbClr val="323232"/>
                </a:solidFill>
                <a:latin typeface="Arial" panose="020B0604020202020204" pitchFamily="34" charset="0"/>
                <a:cs typeface="Arial" panose="020B0604020202020204" pitchFamily="34" charset="0"/>
              </a:rPr>
              <a:t> I copyright</a:t>
            </a:r>
          </a:p>
        </p:txBody>
      </p:sp>
      <p:pic>
        <p:nvPicPr>
          <p:cNvPr id="5" name="Image 4">
            <a:extLst>
              <a:ext uri="{FF2B5EF4-FFF2-40B4-BE49-F238E27FC236}">
                <a16:creationId xmlns:a16="http://schemas.microsoft.com/office/drawing/2014/main" id="{BA19EE10-3AF8-734C-F885-D0B1F929FD1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87324" y="0"/>
            <a:ext cx="2853151" cy="2885759"/>
          </a:xfrm>
          <a:prstGeom prst="rect">
            <a:avLst/>
          </a:prstGeom>
        </p:spPr>
      </p:pic>
      <p:pic>
        <p:nvPicPr>
          <p:cNvPr id="12" name="Image 11">
            <a:extLst>
              <a:ext uri="{FF2B5EF4-FFF2-40B4-BE49-F238E27FC236}">
                <a16:creationId xmlns:a16="http://schemas.microsoft.com/office/drawing/2014/main" id="{BF9A8FE3-03B2-008A-04F1-F01802BA185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74429" y="2205022"/>
            <a:ext cx="5795142" cy="2938478"/>
          </a:xfrm>
          <a:prstGeom prst="rect">
            <a:avLst/>
          </a:prstGeom>
        </p:spPr>
      </p:pic>
    </p:spTree>
    <p:extLst>
      <p:ext uri="{BB962C8B-B14F-4D97-AF65-F5344CB8AC3E}">
        <p14:creationId xmlns:p14="http://schemas.microsoft.com/office/powerpoint/2010/main" val="180633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arde-sommair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25D50C2-AD7A-5630-4AA1-2F14AC0A896F}"/>
              </a:ext>
            </a:extLst>
          </p:cNvPr>
          <p:cNvPicPr>
            <a:picLocks noChangeAspect="1"/>
          </p:cNvPicPr>
          <p:nvPr userDrawn="1"/>
        </p:nvPicPr>
        <p:blipFill>
          <a:blip r:embed="rId2"/>
          <a:stretch>
            <a:fillRect/>
          </a:stretch>
        </p:blipFill>
        <p:spPr>
          <a:xfrm>
            <a:off x="8344711" y="4458789"/>
            <a:ext cx="469089" cy="469089"/>
          </a:xfrm>
          <a:prstGeom prst="rect">
            <a:avLst/>
          </a:prstGeom>
        </p:spPr>
      </p:pic>
      <p:sp>
        <p:nvSpPr>
          <p:cNvPr id="7" name="Slide Number Placeholder 5">
            <a:extLst>
              <a:ext uri="{FF2B5EF4-FFF2-40B4-BE49-F238E27FC236}">
                <a16:creationId xmlns:a16="http://schemas.microsoft.com/office/drawing/2014/main" id="{2ACAD948-024D-534C-6B38-FE660CE6F559}"/>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b="0" i="0">
                <a:solidFill>
                  <a:srgbClr val="323232"/>
                </a:solidFill>
                <a:latin typeface="Arial" panose="020B0604020202020204" pitchFamily="34" charset="0"/>
                <a:cs typeface="Arial" panose="020B0604020202020204" pitchFamily="34" charset="0"/>
              </a:rPr>
              <a:t> I copyright</a:t>
            </a:r>
          </a:p>
        </p:txBody>
      </p:sp>
      <p:pic>
        <p:nvPicPr>
          <p:cNvPr id="11" name="Image 10">
            <a:extLst>
              <a:ext uri="{FF2B5EF4-FFF2-40B4-BE49-F238E27FC236}">
                <a16:creationId xmlns:a16="http://schemas.microsoft.com/office/drawing/2014/main" id="{A93359AE-C628-5008-6C9B-205982F33D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 y="2623500"/>
            <a:ext cx="2520000" cy="2520000"/>
          </a:xfrm>
          <a:prstGeom prst="rect">
            <a:avLst/>
          </a:prstGeom>
        </p:spPr>
      </p:pic>
    </p:spTree>
    <p:extLst>
      <p:ext uri="{BB962C8B-B14F-4D97-AF65-F5344CB8AC3E}">
        <p14:creationId xmlns:p14="http://schemas.microsoft.com/office/powerpoint/2010/main" val="227965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garde-sommair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25D50C2-AD7A-5630-4AA1-2F14AC0A896F}"/>
              </a:ext>
            </a:extLst>
          </p:cNvPr>
          <p:cNvPicPr>
            <a:picLocks noChangeAspect="1"/>
          </p:cNvPicPr>
          <p:nvPr userDrawn="1"/>
        </p:nvPicPr>
        <p:blipFill>
          <a:blip r:embed="rId2"/>
          <a:stretch>
            <a:fillRect/>
          </a:stretch>
        </p:blipFill>
        <p:spPr>
          <a:xfrm>
            <a:off x="8344711" y="4458789"/>
            <a:ext cx="469089" cy="469089"/>
          </a:xfrm>
          <a:prstGeom prst="rect">
            <a:avLst/>
          </a:prstGeom>
        </p:spPr>
      </p:pic>
      <p:sp>
        <p:nvSpPr>
          <p:cNvPr id="7" name="Slide Number Placeholder 5">
            <a:extLst>
              <a:ext uri="{FF2B5EF4-FFF2-40B4-BE49-F238E27FC236}">
                <a16:creationId xmlns:a16="http://schemas.microsoft.com/office/drawing/2014/main" id="{2ACAD948-024D-534C-6B38-FE660CE6F559}"/>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b="0" i="0">
                <a:solidFill>
                  <a:srgbClr val="323232"/>
                </a:solidFill>
                <a:latin typeface="Arial" panose="020B0604020202020204" pitchFamily="34" charset="0"/>
                <a:cs typeface="Arial" panose="020B0604020202020204" pitchFamily="34" charset="0"/>
              </a:rPr>
              <a:t> I copyright</a:t>
            </a:r>
          </a:p>
        </p:txBody>
      </p:sp>
      <p:pic>
        <p:nvPicPr>
          <p:cNvPr id="3" name="Image 2">
            <a:extLst>
              <a:ext uri="{FF2B5EF4-FFF2-40B4-BE49-F238E27FC236}">
                <a16:creationId xmlns:a16="http://schemas.microsoft.com/office/drawing/2014/main" id="{809DA29F-92DB-6AF2-230B-261532512E09}"/>
              </a:ext>
            </a:extLst>
          </p:cNvPr>
          <p:cNvPicPr>
            <a:picLocks noChangeAspect="1"/>
          </p:cNvPicPr>
          <p:nvPr userDrawn="1"/>
        </p:nvPicPr>
        <p:blipFill>
          <a:blip r:embed="rId3">
            <a:extLst>
              <a:ext uri="{28A0092B-C50C-407E-A947-70E740481C1C}">
                <a14:useLocalDpi xmlns:a14="http://schemas.microsoft.com/office/drawing/2010/main" val="0"/>
              </a:ext>
            </a:extLst>
          </a:blip>
          <a:srcRect l="49818"/>
          <a:stretch>
            <a:fillRect/>
          </a:stretch>
        </p:blipFill>
        <p:spPr>
          <a:xfrm>
            <a:off x="-1" y="2257781"/>
            <a:ext cx="2903447" cy="2892903"/>
          </a:xfrm>
          <a:custGeom>
            <a:avLst/>
            <a:gdLst>
              <a:gd name="connsiteX0" fmla="*/ 0 w 2420814"/>
              <a:gd name="connsiteY0" fmla="*/ 0 h 2412023"/>
              <a:gd name="connsiteX1" fmla="*/ 2420814 w 2420814"/>
              <a:gd name="connsiteY1" fmla="*/ 0 h 2412023"/>
              <a:gd name="connsiteX2" fmla="*/ 2420814 w 2420814"/>
              <a:gd name="connsiteY2" fmla="*/ 2412023 h 2412023"/>
              <a:gd name="connsiteX3" fmla="*/ 0 w 2420814"/>
              <a:gd name="connsiteY3" fmla="*/ 2412023 h 2412023"/>
              <a:gd name="connsiteX4" fmla="*/ 0 w 2420814"/>
              <a:gd name="connsiteY4" fmla="*/ 0 h 2412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814" h="2412023">
                <a:moveTo>
                  <a:pt x="0" y="0"/>
                </a:moveTo>
                <a:lnTo>
                  <a:pt x="2420814" y="0"/>
                </a:lnTo>
                <a:lnTo>
                  <a:pt x="2420814" y="2412023"/>
                </a:lnTo>
                <a:lnTo>
                  <a:pt x="0" y="2412023"/>
                </a:lnTo>
                <a:lnTo>
                  <a:pt x="0" y="0"/>
                </a:lnTo>
                <a:close/>
              </a:path>
            </a:pathLst>
          </a:custGeom>
        </p:spPr>
      </p:pic>
    </p:spTree>
    <p:extLst>
      <p:ext uri="{BB962C8B-B14F-4D97-AF65-F5344CB8AC3E}">
        <p14:creationId xmlns:p14="http://schemas.microsoft.com/office/powerpoint/2010/main" val="383934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arde-sommair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425D50C2-AD7A-5630-4AA1-2F14AC0A896F}"/>
              </a:ext>
            </a:extLst>
          </p:cNvPr>
          <p:cNvPicPr>
            <a:picLocks noChangeAspect="1"/>
          </p:cNvPicPr>
          <p:nvPr userDrawn="1"/>
        </p:nvPicPr>
        <p:blipFill>
          <a:blip r:embed="rId2"/>
          <a:stretch>
            <a:fillRect/>
          </a:stretch>
        </p:blipFill>
        <p:spPr>
          <a:xfrm>
            <a:off x="8344711" y="4458789"/>
            <a:ext cx="469089" cy="469089"/>
          </a:xfrm>
          <a:prstGeom prst="rect">
            <a:avLst/>
          </a:prstGeom>
        </p:spPr>
      </p:pic>
      <p:sp>
        <p:nvSpPr>
          <p:cNvPr id="7" name="Slide Number Placeholder 5">
            <a:extLst>
              <a:ext uri="{FF2B5EF4-FFF2-40B4-BE49-F238E27FC236}">
                <a16:creationId xmlns:a16="http://schemas.microsoft.com/office/drawing/2014/main" id="{2ACAD948-024D-534C-6B38-FE660CE6F559}"/>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b="0" i="0">
                <a:solidFill>
                  <a:srgbClr val="323232"/>
                </a:solidFill>
                <a:latin typeface="Arial" panose="020B0604020202020204" pitchFamily="34" charset="0"/>
                <a:cs typeface="Arial" panose="020B0604020202020204" pitchFamily="34" charset="0"/>
              </a:rPr>
              <a:t> I copyright</a:t>
            </a:r>
          </a:p>
        </p:txBody>
      </p:sp>
      <p:pic>
        <p:nvPicPr>
          <p:cNvPr id="2" name="Image 1">
            <a:extLst>
              <a:ext uri="{FF2B5EF4-FFF2-40B4-BE49-F238E27FC236}">
                <a16:creationId xmlns:a16="http://schemas.microsoft.com/office/drawing/2014/main" id="{CC4F3CC0-38D0-20A3-9582-D31EB6432B69}"/>
              </a:ext>
            </a:extLst>
          </p:cNvPr>
          <p:cNvPicPr>
            <a:picLocks noChangeAspect="1"/>
          </p:cNvPicPr>
          <p:nvPr userDrawn="1"/>
        </p:nvPicPr>
        <p:blipFill>
          <a:blip r:embed="rId3">
            <a:extLst>
              <a:ext uri="{28A0092B-C50C-407E-A947-70E740481C1C}">
                <a14:useLocalDpi xmlns:a14="http://schemas.microsoft.com/office/drawing/2010/main" val="0"/>
              </a:ext>
            </a:extLst>
          </a:blip>
          <a:srcRect l="50000"/>
          <a:stretch>
            <a:fillRect/>
          </a:stretch>
        </p:blipFill>
        <p:spPr>
          <a:xfrm>
            <a:off x="0" y="2235995"/>
            <a:ext cx="2882190" cy="2907505"/>
          </a:xfrm>
          <a:custGeom>
            <a:avLst/>
            <a:gdLst>
              <a:gd name="connsiteX0" fmla="*/ 0 w 2882190"/>
              <a:gd name="connsiteY0" fmla="*/ 0 h 2907505"/>
              <a:gd name="connsiteX1" fmla="*/ 2882190 w 2882190"/>
              <a:gd name="connsiteY1" fmla="*/ 0 h 2907505"/>
              <a:gd name="connsiteX2" fmla="*/ 2882190 w 2882190"/>
              <a:gd name="connsiteY2" fmla="*/ 2907505 h 2907505"/>
              <a:gd name="connsiteX3" fmla="*/ 0 w 2882190"/>
              <a:gd name="connsiteY3" fmla="*/ 2907505 h 2907505"/>
              <a:gd name="connsiteX4" fmla="*/ 0 w 2882190"/>
              <a:gd name="connsiteY4" fmla="*/ 0 h 290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2190" h="2907505">
                <a:moveTo>
                  <a:pt x="0" y="0"/>
                </a:moveTo>
                <a:lnTo>
                  <a:pt x="2882190" y="0"/>
                </a:lnTo>
                <a:lnTo>
                  <a:pt x="2882190" y="2907505"/>
                </a:lnTo>
                <a:lnTo>
                  <a:pt x="0" y="2907505"/>
                </a:lnTo>
                <a:lnTo>
                  <a:pt x="0" y="0"/>
                </a:lnTo>
                <a:close/>
              </a:path>
            </a:pathLst>
          </a:custGeom>
        </p:spPr>
      </p:pic>
    </p:spTree>
    <p:extLst>
      <p:ext uri="{BB962C8B-B14F-4D97-AF65-F5344CB8AC3E}">
        <p14:creationId xmlns:p14="http://schemas.microsoft.com/office/powerpoint/2010/main" val="3257910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rde-travaux">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217BD0C-4679-3B4A-8605-86AFC3B608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3803"/>
            <a:ext cx="2916678" cy="2899696"/>
          </a:xfrm>
          <a:prstGeom prst="rect">
            <a:avLst/>
          </a:prstGeom>
        </p:spPr>
      </p:pic>
      <p:pic>
        <p:nvPicPr>
          <p:cNvPr id="5" name="Image 4">
            <a:extLst>
              <a:ext uri="{FF2B5EF4-FFF2-40B4-BE49-F238E27FC236}">
                <a16:creationId xmlns:a16="http://schemas.microsoft.com/office/drawing/2014/main" id="{F14E23AF-C0FA-B819-926E-A7F5B356663E}"/>
              </a:ext>
            </a:extLst>
          </p:cNvPr>
          <p:cNvPicPr>
            <a:picLocks noChangeAspect="1"/>
          </p:cNvPicPr>
          <p:nvPr userDrawn="1"/>
        </p:nvPicPr>
        <p:blipFill>
          <a:blip r:embed="rId3"/>
          <a:stretch>
            <a:fillRect/>
          </a:stretch>
        </p:blipFill>
        <p:spPr>
          <a:xfrm>
            <a:off x="8344711" y="4458789"/>
            <a:ext cx="469089" cy="469089"/>
          </a:xfrm>
          <a:prstGeom prst="rect">
            <a:avLst/>
          </a:prstGeom>
        </p:spPr>
      </p:pic>
      <p:sp>
        <p:nvSpPr>
          <p:cNvPr id="6" name="Text Placeholder 10">
            <a:extLst>
              <a:ext uri="{FF2B5EF4-FFF2-40B4-BE49-F238E27FC236}">
                <a16:creationId xmlns:a16="http://schemas.microsoft.com/office/drawing/2014/main" id="{768FBA25-595D-88F3-344A-08DF95238B44}"/>
              </a:ext>
            </a:extLst>
          </p:cNvPr>
          <p:cNvSpPr txBox="1">
            <a:spLocks/>
          </p:cNvSpPr>
          <p:nvPr userDrawn="1"/>
        </p:nvSpPr>
        <p:spPr>
          <a:xfrm>
            <a:off x="971550" y="1316955"/>
            <a:ext cx="4031146"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1D96CE"/>
                </a:solidFill>
                <a:latin typeface="Arial" panose="020B0604020202020204" pitchFamily="34" charset="0"/>
                <a:cs typeface="Arial" panose="020B0604020202020204" pitchFamily="34" charset="0"/>
              </a:rPr>
              <a:t>Travaux pratiques</a:t>
            </a:r>
          </a:p>
        </p:txBody>
      </p:sp>
      <p:pic>
        <p:nvPicPr>
          <p:cNvPr id="7" name="Image 6">
            <a:extLst>
              <a:ext uri="{FF2B5EF4-FFF2-40B4-BE49-F238E27FC236}">
                <a16:creationId xmlns:a16="http://schemas.microsoft.com/office/drawing/2014/main" id="{8757E38B-EA0A-E207-E228-1F0369D5B800}"/>
              </a:ext>
            </a:extLst>
          </p:cNvPr>
          <p:cNvPicPr>
            <a:picLocks noChangeAspect="1"/>
          </p:cNvPicPr>
          <p:nvPr userDrawn="1"/>
        </p:nvPicPr>
        <p:blipFill>
          <a:blip r:embed="rId4"/>
          <a:stretch>
            <a:fillRect/>
          </a:stretch>
        </p:blipFill>
        <p:spPr>
          <a:xfrm>
            <a:off x="6865669" y="951748"/>
            <a:ext cx="1620000" cy="1620000"/>
          </a:xfrm>
          <a:prstGeom prst="rect">
            <a:avLst/>
          </a:prstGeom>
        </p:spPr>
      </p:pic>
      <p:sp>
        <p:nvSpPr>
          <p:cNvPr id="8" name="Slide Number Placeholder 5">
            <a:extLst>
              <a:ext uri="{FF2B5EF4-FFF2-40B4-BE49-F238E27FC236}">
                <a16:creationId xmlns:a16="http://schemas.microsoft.com/office/drawing/2014/main" id="{6D7442D3-E52A-F24C-59CF-EFBE64CC9D0A}"/>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a:solidFill>
                  <a:srgbClr val="323232"/>
                </a:solidFill>
                <a:latin typeface="Arial" panose="020B0604020202020204" pitchFamily="34" charset="0"/>
                <a:cs typeface="Arial" panose="020B0604020202020204" pitchFamily="34" charset="0"/>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latin typeface="Arial" panose="020B0604020202020204" pitchFamily="34" charset="0"/>
                <a:cs typeface="Arial" panose="020B0604020202020204" pitchFamily="34" charset="0"/>
              </a:rPr>
              <a:t> copyright</a:t>
            </a:r>
            <a:endParaRPr lang="nl-NL" sz="900"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2362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arde-synthès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A60DAFE-184E-18CD-C1F9-82FE3C16E03E}"/>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b="0" i="0">
                <a:solidFill>
                  <a:srgbClr val="323232"/>
                </a:solidFill>
                <a:latin typeface="Arial" panose="020B0604020202020204" pitchFamily="34" charset="0"/>
                <a:cs typeface="Arial" panose="020B0604020202020204" pitchFamily="34" charset="0"/>
              </a:rPr>
              <a:t> I copyright</a:t>
            </a:r>
          </a:p>
        </p:txBody>
      </p:sp>
      <p:pic>
        <p:nvPicPr>
          <p:cNvPr id="5" name="Image 4">
            <a:extLst>
              <a:ext uri="{FF2B5EF4-FFF2-40B4-BE49-F238E27FC236}">
                <a16:creationId xmlns:a16="http://schemas.microsoft.com/office/drawing/2014/main" id="{78B11B3B-25D3-E5CB-F5E5-F4E0155D2E96}"/>
              </a:ext>
            </a:extLst>
          </p:cNvPr>
          <p:cNvPicPr>
            <a:picLocks noChangeAspect="1"/>
          </p:cNvPicPr>
          <p:nvPr userDrawn="1"/>
        </p:nvPicPr>
        <p:blipFill>
          <a:blip r:embed="rId3"/>
          <a:stretch>
            <a:fillRect/>
          </a:stretch>
        </p:blipFill>
        <p:spPr>
          <a:xfrm>
            <a:off x="6874820" y="951750"/>
            <a:ext cx="1620000" cy="1620000"/>
          </a:xfrm>
          <a:prstGeom prst="rect">
            <a:avLst/>
          </a:prstGeom>
        </p:spPr>
      </p:pic>
      <p:sp>
        <p:nvSpPr>
          <p:cNvPr id="6" name="Text Placeholder 10">
            <a:extLst>
              <a:ext uri="{FF2B5EF4-FFF2-40B4-BE49-F238E27FC236}">
                <a16:creationId xmlns:a16="http://schemas.microsoft.com/office/drawing/2014/main" id="{CA36E242-DE07-7BB2-9BB7-852EBC3E4422}"/>
              </a:ext>
            </a:extLst>
          </p:cNvPr>
          <p:cNvSpPr txBox="1">
            <a:spLocks/>
          </p:cNvSpPr>
          <p:nvPr userDrawn="1">
            <p:custDataLst>
              <p:tags r:id="rId1"/>
            </p:custDataLst>
          </p:nvPr>
        </p:nvSpPr>
        <p:spPr>
          <a:xfrm>
            <a:off x="971550" y="1316955"/>
            <a:ext cx="4031146"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i="0">
                <a:solidFill>
                  <a:srgbClr val="D75AD7"/>
                </a:solidFill>
                <a:latin typeface="Arial" panose="020B0604020202020204" pitchFamily="34" charset="0"/>
                <a:cs typeface="Arial" panose="020B0604020202020204" pitchFamily="34" charset="0"/>
              </a:rPr>
              <a:t>Synthèse des acquis</a:t>
            </a:r>
          </a:p>
        </p:txBody>
      </p:sp>
      <p:pic>
        <p:nvPicPr>
          <p:cNvPr id="7" name="Image 6">
            <a:extLst>
              <a:ext uri="{FF2B5EF4-FFF2-40B4-BE49-F238E27FC236}">
                <a16:creationId xmlns:a16="http://schemas.microsoft.com/office/drawing/2014/main" id="{889ABDA0-732D-C74F-9666-2EE7EE309E39}"/>
              </a:ext>
            </a:extLst>
          </p:cNvPr>
          <p:cNvPicPr>
            <a:picLocks noChangeAspect="1"/>
          </p:cNvPicPr>
          <p:nvPr userDrawn="1"/>
        </p:nvPicPr>
        <p:blipFill>
          <a:blip r:embed="rId4"/>
          <a:stretch>
            <a:fillRect/>
          </a:stretch>
        </p:blipFill>
        <p:spPr>
          <a:xfrm>
            <a:off x="8344711" y="4458789"/>
            <a:ext cx="469089" cy="469089"/>
          </a:xfrm>
          <a:prstGeom prst="rect">
            <a:avLst/>
          </a:prstGeom>
        </p:spPr>
      </p:pic>
      <p:pic>
        <p:nvPicPr>
          <p:cNvPr id="8" name="Image 7">
            <a:extLst>
              <a:ext uri="{FF2B5EF4-FFF2-40B4-BE49-F238E27FC236}">
                <a16:creationId xmlns:a16="http://schemas.microsoft.com/office/drawing/2014/main" id="{855ABD4D-C9AC-5B66-D0AA-FDD443DD211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2216140"/>
            <a:ext cx="2970169" cy="2926809"/>
          </a:xfrm>
          <a:prstGeom prst="rect">
            <a:avLst/>
          </a:prstGeom>
        </p:spPr>
      </p:pic>
    </p:spTree>
    <p:extLst>
      <p:ext uri="{BB962C8B-B14F-4D97-AF65-F5344CB8AC3E}">
        <p14:creationId xmlns:p14="http://schemas.microsoft.com/office/powerpoint/2010/main" val="66497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courante">
    <p:bg>
      <p:bgRef idx="1001">
        <a:schemeClr val="bg1"/>
      </p:bgRef>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AA37C62-8629-BE4E-B9E9-740F5BC57AF1}"/>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0" i="0" smtClean="0">
                <a:solidFill>
                  <a:srgbClr val="323232"/>
                </a:solidFill>
                <a:latin typeface="Arial" panose="020B0604020202020204" pitchFamily="34" charset="0"/>
                <a:cs typeface="Arial" panose="020B0604020202020204" pitchFamily="34" charset="0"/>
              </a:rPr>
              <a:pPr/>
              <a:t>‹N°›</a:t>
            </a:fld>
            <a:r>
              <a:rPr lang="nl-NL" sz="900" b="0" i="0">
                <a:solidFill>
                  <a:srgbClr val="323232"/>
                </a:solidFill>
                <a:latin typeface="Arial" panose="020B0604020202020204" pitchFamily="34" charset="0"/>
                <a:cs typeface="Arial" panose="020B0604020202020204" pitchFamily="34" charset="0"/>
              </a:rPr>
              <a:t> I copyright</a:t>
            </a:r>
            <a:endParaRPr lang="nl-NL" sz="900" b="0" i="0" dirty="0">
              <a:solidFill>
                <a:srgbClr val="323232"/>
              </a:solidFill>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A186B653-7F08-B342-8EEF-213EB62C145B}"/>
              </a:ext>
            </a:extLst>
          </p:cNvPr>
          <p:cNvPicPr>
            <a:picLocks noChangeAspect="1"/>
          </p:cNvPicPr>
          <p:nvPr userDrawn="1"/>
        </p:nvPicPr>
        <p:blipFill>
          <a:blip r:embed="rId2"/>
          <a:stretch>
            <a:fillRect/>
          </a:stretch>
        </p:blipFill>
        <p:spPr>
          <a:xfrm>
            <a:off x="8167125" y="4281203"/>
            <a:ext cx="646675" cy="646675"/>
          </a:xfrm>
          <a:prstGeom prst="rect">
            <a:avLst/>
          </a:prstGeom>
        </p:spPr>
      </p:pic>
    </p:spTree>
    <p:extLst>
      <p:ext uri="{BB962C8B-B14F-4D97-AF65-F5344CB8AC3E}">
        <p14:creationId xmlns:p14="http://schemas.microsoft.com/office/powerpoint/2010/main" val="16114605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72" userDrawn="1">
          <p15:clr>
            <a:srgbClr val="FBAE40"/>
          </p15:clr>
        </p15:guide>
        <p15:guide id="2" pos="61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317226"/>
      </p:ext>
    </p:extLst>
  </p:cSld>
  <p:clrMap bg1="lt1" tx1="dk1" bg2="lt2" tx2="dk2" accent1="accent1" accent2="accent2" accent3="accent3" accent4="accent4" accent5="accent5" accent6="accent6" hlink="hlink" folHlink="folHlink"/>
  <p:sldLayoutIdLst>
    <p:sldLayoutId id="2147483658" r:id="rId1"/>
    <p:sldLayoutId id="2147483766" r:id="rId2"/>
    <p:sldLayoutId id="2147483767" r:id="rId3"/>
    <p:sldLayoutId id="2147483662" r:id="rId4"/>
    <p:sldLayoutId id="2147483769" r:id="rId5"/>
    <p:sldLayoutId id="2147483768" r:id="rId6"/>
    <p:sldLayoutId id="2147483763" r:id="rId7"/>
    <p:sldLayoutId id="2147483764" r:id="rId8"/>
    <p:sldLayoutId id="2147483762" r:id="rId9"/>
    <p:sldLayoutId id="2147483770" r:id="rId10"/>
    <p:sldLayoutId id="2147483761" r:id="rId11"/>
    <p:sldLayoutId id="2147483765" r:id="rId12"/>
  </p:sldLayoutIdLst>
  <p:hf hdr="0" ftr="0" dt="0"/>
  <p:txStyles>
    <p:titleStyle>
      <a:lvl1pPr algn="l" defTabSz="914400" rtl="0" eaLnBrk="1" latinLnBrk="0" hangingPunct="1">
        <a:spcBef>
          <a:spcPct val="0"/>
        </a:spcBef>
        <a:buNone/>
        <a:defRPr sz="2000" b="1" kern="1200" baseline="0">
          <a:solidFill>
            <a:schemeClr val="tx1"/>
          </a:solidFill>
          <a:latin typeface="Raleway SemiBold" pitchFamily="2" charset="0"/>
          <a:ea typeface="Verdana" pitchFamily="34" charset="0"/>
          <a:cs typeface="Raleway SemiBold" pitchFamily="2" charset="0"/>
        </a:defRPr>
      </a:lvl1pPr>
    </p:titleStyle>
    <p:body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4" userDrawn="1">
          <p15:clr>
            <a:srgbClr val="F26B43"/>
          </p15:clr>
        </p15:guide>
        <p15:guide id="2" pos="5552">
          <p15:clr>
            <a:srgbClr val="F26B43"/>
          </p15:clr>
        </p15:guide>
        <p15:guide id="3" orient="horz" pos="3003" userDrawn="1">
          <p15:clr>
            <a:srgbClr val="F26B43"/>
          </p15:clr>
        </p15:guide>
        <p15:guide id="4" pos="226" userDrawn="1">
          <p15:clr>
            <a:srgbClr val="F26B43"/>
          </p15:clr>
        </p15:guide>
        <p15:guide id="5" pos="2880" userDrawn="1">
          <p15:clr>
            <a:srgbClr val="F26B43"/>
          </p15:clr>
        </p15:guide>
        <p15:guide id="6"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129.png"/><Relationship Id="rId3" Type="http://schemas.openxmlformats.org/officeDocument/2006/relationships/image" Target="../media/image122.png"/><Relationship Id="rId7" Type="http://schemas.openxmlformats.org/officeDocument/2006/relationships/image" Target="../media/image120.png"/><Relationship Id="rId12" Type="http://schemas.openxmlformats.org/officeDocument/2006/relationships/image" Target="../media/image77.png"/><Relationship Id="rId2" Type="http://schemas.openxmlformats.org/officeDocument/2006/relationships/notesSlide" Target="../notesSlides/notesSlide97.xml"/><Relationship Id="rId1" Type="http://schemas.openxmlformats.org/officeDocument/2006/relationships/slideLayout" Target="../slideLayouts/slideLayout9.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3.png"/><Relationship Id="rId10" Type="http://schemas.openxmlformats.org/officeDocument/2006/relationships/image" Target="../media/image127.png"/><Relationship Id="rId4" Type="http://schemas.openxmlformats.org/officeDocument/2006/relationships/image" Target="../media/image79.png"/><Relationship Id="rId9" Type="http://schemas.openxmlformats.org/officeDocument/2006/relationships/image" Target="../media/image12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hyperlink" Target="https://colab.research.google.com/drive/1fNSGGt6xuuQ-5yP9Zwn3EHtrOa4CcYzk?usp=sharing" TargetMode="External"/><Relationship Id="rId3" Type="http://schemas.openxmlformats.org/officeDocument/2006/relationships/image" Target="../media/image79.png"/><Relationship Id="rId7" Type="http://schemas.openxmlformats.org/officeDocument/2006/relationships/hyperlink" Target="https://colab.research.google.com/drive/11C6WW1ngYB5jAb4fWFVQqNFNmt02Vxs2?usp=sharing"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 Id="rId6" Type="http://schemas.openxmlformats.org/officeDocument/2006/relationships/image" Target="../media/image62.emf"/><Relationship Id="rId5" Type="http://schemas.openxmlformats.org/officeDocument/2006/relationships/image" Target="../media/image120.png"/><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04.xml"/><Relationship Id="rId1" Type="http://schemas.openxmlformats.org/officeDocument/2006/relationships/slideLayout" Target="../slideLayouts/slideLayout9.xml"/><Relationship Id="rId4" Type="http://schemas.openxmlformats.org/officeDocument/2006/relationships/image" Target="../media/image14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107.xml"/><Relationship Id="rId1" Type="http://schemas.openxmlformats.org/officeDocument/2006/relationships/slideLayout" Target="../slideLayouts/slideLayout9.xml"/><Relationship Id="rId5" Type="http://schemas.openxmlformats.org/officeDocument/2006/relationships/image" Target="../media/image1320.png"/><Relationship Id="rId4" Type="http://schemas.openxmlformats.org/officeDocument/2006/relationships/image" Target="../media/image136.png"/></Relationships>
</file>

<file path=ppt/slides/_rels/slide1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9.xml"/><Relationship Id="rId1" Type="http://schemas.openxmlformats.org/officeDocument/2006/relationships/slideLayout" Target="../slideLayouts/slideLayout9.xml"/><Relationship Id="rId6" Type="http://schemas.openxmlformats.org/officeDocument/2006/relationships/image" Target="../media/image138.png"/><Relationship Id="rId5" Type="http://schemas.openxmlformats.org/officeDocument/2006/relationships/image" Target="../media/image97.png"/><Relationship Id="rId4" Type="http://schemas.openxmlformats.org/officeDocument/2006/relationships/image" Target="../media/image1350.png"/></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notesSlide" Target="../notesSlides/notesSlide111.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39.png"/></Relationships>
</file>

<file path=ppt/slides/_rels/slide115.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4.xml"/><Relationship Id="rId1" Type="http://schemas.openxmlformats.org/officeDocument/2006/relationships/slideLayout" Target="../slideLayouts/slideLayout9.xml"/><Relationship Id="rId5" Type="http://schemas.openxmlformats.org/officeDocument/2006/relationships/image" Target="../media/image143.png"/><Relationship Id="rId4" Type="http://schemas.openxmlformats.org/officeDocument/2006/relationships/image" Target="../media/image142.jpeg"/></Relationships>
</file>

<file path=ppt/slides/_rels/slide1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6.xml"/><Relationship Id="rId1" Type="http://schemas.openxmlformats.org/officeDocument/2006/relationships/slideLayout" Target="../slideLayouts/slideLayout9.xml"/><Relationship Id="rId4" Type="http://schemas.openxmlformats.org/officeDocument/2006/relationships/image" Target="../media/image147.emf"/></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6.jpg"/><Relationship Id="rId5" Type="http://schemas.microsoft.com/office/2007/relationships/hdphoto" Target="../media/hdphoto2.wdp"/><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microsoft.com/office/2007/relationships/hdphoto" Target="../media/hdphoto5.wdp"/><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6.emf"/><Relationship Id="rId4" Type="http://schemas.openxmlformats.org/officeDocument/2006/relationships/image" Target="../media/image16.emf"/></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news.mit.edu/2014/in-the-blink-of-an-eye-0116"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microsoft.com/office/2007/relationships/hdphoto" Target="../media/hdphoto8.wdp"/><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microsoft.com/office/2007/relationships/hdphoto" Target="../media/hdphoto9.wdp"/></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microsoft.com/office/2007/relationships/hdphoto" Target="../media/hdphoto10.wdp"/><Relationship Id="rId5" Type="http://schemas.openxmlformats.org/officeDocument/2006/relationships/image" Target="../media/image43.png"/><Relationship Id="rId4" Type="http://schemas.microsoft.com/office/2007/relationships/hdphoto" Target="../media/hdphoto9.wdp"/></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8.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jpe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51.png"/><Relationship Id="rId11" Type="http://schemas.openxmlformats.org/officeDocument/2006/relationships/image" Target="../media/image56.png"/><Relationship Id="rId5" Type="http://schemas.microsoft.com/office/2007/relationships/hdphoto" Target="../media/hdphoto12.wdp"/><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jpeg"/></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microsoft.com/office/2007/relationships/hdphoto" Target="../media/hdphoto13.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9.emf"/></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20.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8.emf"/></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2.emf"/><Relationship Id="rId7"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hyperlink" Target="https://colab.research.google.com/drive/1K9vAk9HHwBpuFLCDjjyOAxJe9MzAgqHV?usp=sharing" TargetMode="External"/><Relationship Id="rId11" Type="http://schemas.openxmlformats.org/officeDocument/2006/relationships/image" Target="../media/image81.png"/><Relationship Id="rId5" Type="http://schemas.openxmlformats.org/officeDocument/2006/relationships/hyperlink" Target="https://colab.research.google.com/drive/12dZMRGpNEUOj1vy1GUOeb3F5YKbXAUp9?usp=sharing" TargetMode="External"/><Relationship Id="rId10" Type="http://schemas.openxmlformats.org/officeDocument/2006/relationships/image" Target="../media/image80.png"/><Relationship Id="rId4" Type="http://schemas.openxmlformats.org/officeDocument/2006/relationships/hyperlink" Target="https://colab.research.google.com/drive/1whmAx_wJuIv6uBCAxcspeN_hVDaliOTH?usp=sharing" TargetMode="External"/><Relationship Id="rId9"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96.jp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9.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77.xml"/><Relationship Id="rId1" Type="http://schemas.openxmlformats.org/officeDocument/2006/relationships/slideLayout" Target="../slideLayouts/slideLayout9.xml"/><Relationship Id="rId5" Type="http://schemas.openxmlformats.org/officeDocument/2006/relationships/image" Target="../media/image99.png"/><Relationship Id="rId4" Type="http://schemas.openxmlformats.org/officeDocument/2006/relationships/image" Target="../media/image940.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5.xml"/><Relationship Id="rId1" Type="http://schemas.openxmlformats.org/officeDocument/2006/relationships/slideLayout" Target="../slideLayouts/slideLayout9.xml"/><Relationship Id="rId5" Type="http://schemas.openxmlformats.org/officeDocument/2006/relationships/image" Target="../media/image110.PN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112.png"/></Relationships>
</file>

<file path=ppt/slides/_rels/slide9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114.emf"/></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17.bin"/><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hyperlink" Target="https://colab.research.google.com/drive/1aS42qTUuQy-8Ht7la6NQBL5JSI8jVTXw?usp=sharing" TargetMode="External"/><Relationship Id="rId3" Type="http://schemas.openxmlformats.org/officeDocument/2006/relationships/image" Target="../media/image79.png"/><Relationship Id="rId7" Type="http://schemas.openxmlformats.org/officeDocument/2006/relationships/hyperlink" Target="https://colab.research.google.com/drive/1qN01vnpScZe2kgCxjj4StB_frQJ_tS4Y?usp=sharing" TargetMode="External"/><Relationship Id="rId2" Type="http://schemas.openxmlformats.org/officeDocument/2006/relationships/notesSlide" Target="../notesSlides/notesSlide95.xml"/><Relationship Id="rId1" Type="http://schemas.openxmlformats.org/officeDocument/2006/relationships/slideLayout" Target="../slideLayouts/slideLayout9.xml"/><Relationship Id="rId6" Type="http://schemas.openxmlformats.org/officeDocument/2006/relationships/image" Target="../media/image62.emf"/><Relationship Id="rId5" Type="http://schemas.openxmlformats.org/officeDocument/2006/relationships/image" Target="../media/image120.png"/><Relationship Id="rId10" Type="http://schemas.openxmlformats.org/officeDocument/2006/relationships/hyperlink" Target="https://colab.research.google.com/drive/1-It2PP8lh_ZsnWFbMiZSEPzXHPy0Z-b7?usp=sharing" TargetMode="External"/><Relationship Id="rId4" Type="http://schemas.openxmlformats.org/officeDocument/2006/relationships/image" Target="../media/image77.png"/><Relationship Id="rId9" Type="http://schemas.openxmlformats.org/officeDocument/2006/relationships/hyperlink" Target="https://colab.research.google.com/drive/1uIpStLWOulVGC6HHdo-IdUWKTXnOYJvF?usp=sharing"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40DE98E0-F86F-7123-0970-F7D58D2B33AA}"/>
              </a:ext>
            </a:extLst>
          </p:cNvPr>
          <p:cNvSpPr txBox="1">
            <a:spLocks/>
          </p:cNvSpPr>
          <p:nvPr>
            <p:custDataLst>
              <p:tags r:id="rId1"/>
            </p:custDataLst>
          </p:nvPr>
        </p:nvSpPr>
        <p:spPr>
          <a:xfrm>
            <a:off x="2069331" y="951795"/>
            <a:ext cx="4396783"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fr-FR" sz="1800">
                <a:solidFill>
                  <a:schemeClr val="bg1"/>
                </a:solidFill>
                <a:latin typeface="Arial" panose="020B0604020202020204" pitchFamily="34" charset="0"/>
                <a:cs typeface="Arial" panose="020B0604020202020204" pitchFamily="34" charset="0"/>
              </a:rPr>
              <a:t>MODULE</a:t>
            </a:r>
          </a:p>
          <a:p>
            <a:pPr marL="0" indent="0">
              <a:spcAft>
                <a:spcPts val="0"/>
              </a:spcAft>
              <a:buNone/>
            </a:pPr>
            <a:r>
              <a:rPr lang="fr-FR" sz="2800" b="1" dirty="0">
                <a:solidFill>
                  <a:schemeClr val="bg1"/>
                </a:solidFill>
                <a:latin typeface="Arial" panose="020B0604020202020204" pitchFamily="34" charset="0"/>
                <a:cs typeface="Arial" panose="020B0604020202020204" pitchFamily="34" charset="0"/>
              </a:rPr>
              <a:t>MAITRISE DE L’IA ET</a:t>
            </a:r>
            <a:br>
              <a:rPr lang="fr-FR" sz="2800" b="1" dirty="0">
                <a:solidFill>
                  <a:schemeClr val="bg1"/>
                </a:solidFill>
                <a:latin typeface="Arial" panose="020B0604020202020204" pitchFamily="34" charset="0"/>
                <a:cs typeface="Arial" panose="020B0604020202020204" pitchFamily="34" charset="0"/>
              </a:rPr>
            </a:br>
            <a:r>
              <a:rPr lang="fr-FR" sz="2800" b="1" dirty="0">
                <a:solidFill>
                  <a:schemeClr val="bg1"/>
                </a:solidFill>
                <a:latin typeface="Arial" panose="020B0604020202020204" pitchFamily="34" charset="0"/>
                <a:cs typeface="Arial" panose="020B0604020202020204" pitchFamily="34" charset="0"/>
              </a:rPr>
              <a:t>DE LA DATAVIZ</a:t>
            </a:r>
            <a:endParaRPr lang="fr-FR" sz="2800" b="1">
              <a:solidFill>
                <a:schemeClr val="bg1"/>
              </a:solidFill>
              <a:latin typeface="Arial" panose="020B0604020202020204" pitchFamily="34" charset="0"/>
              <a:cs typeface="Arial" panose="020B0604020202020204" pitchFamily="34" charset="0"/>
            </a:endParaRPr>
          </a:p>
        </p:txBody>
      </p:sp>
      <p:sp>
        <p:nvSpPr>
          <p:cNvPr id="6" name="Text Placeholder 7">
            <a:extLst>
              <a:ext uri="{FF2B5EF4-FFF2-40B4-BE49-F238E27FC236}">
                <a16:creationId xmlns:a16="http://schemas.microsoft.com/office/drawing/2014/main" id="{514D5BE2-B92F-B6BF-D6C1-410DFB848368}"/>
              </a:ext>
            </a:extLst>
          </p:cNvPr>
          <p:cNvSpPr txBox="1">
            <a:spLocks/>
          </p:cNvSpPr>
          <p:nvPr/>
        </p:nvSpPr>
        <p:spPr>
          <a:xfrm>
            <a:off x="2051050" y="339725"/>
            <a:ext cx="3600000" cy="252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PARCOURS </a:t>
            </a:r>
            <a:r>
              <a:rPr lang="fr-FR" sz="900" i="1" dirty="0">
                <a:solidFill>
                  <a:srgbClr val="323232"/>
                </a:solidFill>
                <a:latin typeface="Arial" panose="020B0604020202020204" pitchFamily="34" charset="0"/>
                <a:cs typeface="Arial" panose="020B0604020202020204" pitchFamily="34" charset="0"/>
              </a:rPr>
              <a:t>DATA </a:t>
            </a:r>
            <a:r>
              <a:rPr lang="fr-FR" sz="900" i="1" dirty="0" err="1">
                <a:solidFill>
                  <a:srgbClr val="323232"/>
                </a:solidFill>
                <a:latin typeface="Arial" panose="020B0604020202020204" pitchFamily="34" charset="0"/>
                <a:cs typeface="Arial" panose="020B0604020202020204" pitchFamily="34" charset="0"/>
              </a:rPr>
              <a:t>ENGINEER</a:t>
            </a:r>
            <a:endParaRPr lang="en-US" sz="900" i="1"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32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4871595"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1.1.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De la donnée aux graphiques</a:t>
            </a:r>
          </a:p>
        </p:txBody>
      </p:sp>
      <p:pic>
        <p:nvPicPr>
          <p:cNvPr id="15" name="Image 14">
            <a:extLst>
              <a:ext uri="{FF2B5EF4-FFF2-40B4-BE49-F238E27FC236}">
                <a16:creationId xmlns:a16="http://schemas.microsoft.com/office/drawing/2014/main" id="{071CC04C-90EB-40AD-A0BF-1A658E00A42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2182" r="1176"/>
          <a:stretch/>
        </p:blipFill>
        <p:spPr>
          <a:xfrm>
            <a:off x="1067292" y="1077358"/>
            <a:ext cx="7003780" cy="3499148"/>
          </a:xfrm>
          <a:prstGeom prst="rect">
            <a:avLst/>
          </a:prstGeom>
        </p:spPr>
      </p:pic>
    </p:spTree>
    <p:extLst>
      <p:ext uri="{BB962C8B-B14F-4D97-AF65-F5344CB8AC3E}">
        <p14:creationId xmlns:p14="http://schemas.microsoft.com/office/powerpoint/2010/main" val="9811643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outils</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Framework Python</a:t>
            </a:r>
          </a:p>
        </p:txBody>
      </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IDE</a:t>
            </a:r>
          </a:p>
        </p:txBody>
      </p:sp>
      <p:pic>
        <p:nvPicPr>
          <p:cNvPr id="1026" name="Picture 2" descr="Building the Future of TensorFlow — The TensorFlow Blog">
            <a:extLst>
              <a:ext uri="{FF2B5EF4-FFF2-40B4-BE49-F238E27FC236}">
                <a16:creationId xmlns:a16="http://schemas.microsoft.com/office/drawing/2014/main" id="{031C1F85-4C6B-4B13-90FD-CF62AD80AA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 y="1792274"/>
            <a:ext cx="1527398" cy="7636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6. scikit-learn: machine learning in Python — Scipy lecture notes">
            <a:extLst>
              <a:ext uri="{FF2B5EF4-FFF2-40B4-BE49-F238E27FC236}">
                <a16:creationId xmlns:a16="http://schemas.microsoft.com/office/drawing/2014/main" id="{BC3037B1-C8FB-43E3-ACB8-0D02BDF4F9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4127" y="1841468"/>
            <a:ext cx="1866839" cy="6653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ras: the Python deep learning API">
            <a:extLst>
              <a:ext uri="{FF2B5EF4-FFF2-40B4-BE49-F238E27FC236}">
                <a16:creationId xmlns:a16="http://schemas.microsoft.com/office/drawing/2014/main" id="{1472871D-87B9-46FC-B5DA-244C1E7F83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550" y="2835645"/>
            <a:ext cx="1627844" cy="4723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cebook and Microsoft launch PyTorch Enterprise Support Program |  VentureBeat">
            <a:extLst>
              <a:ext uri="{FF2B5EF4-FFF2-40B4-BE49-F238E27FC236}">
                <a16:creationId xmlns:a16="http://schemas.microsoft.com/office/drawing/2014/main" id="{EA376DBC-34E1-4167-BC3E-E18C67ACFC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8221" y="2674730"/>
            <a:ext cx="1702480" cy="851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Introduction au Machine Mearning et au Deep Learning - Stéphane Gaïffas">
            <a:extLst>
              <a:ext uri="{FF2B5EF4-FFF2-40B4-BE49-F238E27FC236}">
                <a16:creationId xmlns:a16="http://schemas.microsoft.com/office/drawing/2014/main" id="{6FD74350-E586-4DF6-83D5-6CB3F36A9BE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3761" y="3503167"/>
            <a:ext cx="1688920" cy="682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Python Spyder IDE and How to use it? | by Wajiha Urooj | Edureka |  Medium">
            <a:extLst>
              <a:ext uri="{FF2B5EF4-FFF2-40B4-BE49-F238E27FC236}">
                <a16:creationId xmlns:a16="http://schemas.microsoft.com/office/drawing/2014/main" id="{2FB92C06-B248-48AC-8ED3-D4A7669A7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9686" y="1774828"/>
            <a:ext cx="1268257" cy="6861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upyter Lab: Evolution of the Jupyter Notebook | by Parul Pandey | Towards  Data Science">
            <a:extLst>
              <a:ext uri="{FF2B5EF4-FFF2-40B4-BE49-F238E27FC236}">
                <a16:creationId xmlns:a16="http://schemas.microsoft.com/office/drawing/2014/main" id="{3D2B3686-0B70-40AE-A27F-13B55D292B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12349" y="1727031"/>
            <a:ext cx="712112" cy="8245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yCharm's top features. [Hidden] qualities of one of the most… | by Nicolò  Gasparini | Analytics Vidhya | Medium">
            <a:extLst>
              <a:ext uri="{FF2B5EF4-FFF2-40B4-BE49-F238E27FC236}">
                <a16:creationId xmlns:a16="http://schemas.microsoft.com/office/drawing/2014/main" id="{C08ED527-16E6-4270-8E71-2F00F04981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1942" y="2709401"/>
            <a:ext cx="1824020" cy="54854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rocédures d'installation : R &gt; 4.0.0 et RStudio - ThinkR - Certification &amp;  Formation langage R">
            <a:extLst>
              <a:ext uri="{FF2B5EF4-FFF2-40B4-BE49-F238E27FC236}">
                <a16:creationId xmlns:a16="http://schemas.microsoft.com/office/drawing/2014/main" id="{FAF55689-89D5-4ABF-A06D-0E0509266BB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92464" y="2733368"/>
            <a:ext cx="1177381" cy="4691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Quick Start Tutorial Google Collab - Tutorials - OpenNMT">
            <a:extLst>
              <a:ext uri="{FF2B5EF4-FFF2-40B4-BE49-F238E27FC236}">
                <a16:creationId xmlns:a16="http://schemas.microsoft.com/office/drawing/2014/main" id="{8CB16B3E-474F-4C55-BC18-AB7A8B13441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79794" y="1752446"/>
            <a:ext cx="815429" cy="8154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Language Logo Python PNG | Picpng">
            <a:extLst>
              <a:ext uri="{FF2B5EF4-FFF2-40B4-BE49-F238E27FC236}">
                <a16:creationId xmlns:a16="http://schemas.microsoft.com/office/drawing/2014/main" id="{8722C7BC-5BA6-4E4F-9202-2CD86DB54E1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20352" y="3359366"/>
            <a:ext cx="764670" cy="76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491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1D96CF"/>
                </a:solidFill>
                <a:latin typeface="Arial" panose="020B0604020202020204" pitchFamily="34" charset="0"/>
              </a:rPr>
              <a:t>20’</a:t>
            </a:r>
          </a:p>
        </p:txBody>
      </p:sp>
    </p:spTree>
    <p:extLst>
      <p:ext uri="{BB962C8B-B14F-4D97-AF65-F5344CB8AC3E}">
        <p14:creationId xmlns:p14="http://schemas.microsoft.com/office/powerpoint/2010/main" val="31345726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pic>
        <p:nvPicPr>
          <p:cNvPr id="22" name="Picture 4" descr="3.6. scikit-learn: machine learning in Python — Scipy lecture notes">
            <a:extLst>
              <a:ext uri="{FF2B5EF4-FFF2-40B4-BE49-F238E27FC236}">
                <a16:creationId xmlns:a16="http://schemas.microsoft.com/office/drawing/2014/main" id="{6D0BA10D-B2DC-402E-8833-4C77A6A27A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3381" y="3776599"/>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Quick Start Tutorial Google Collab - Tutorials - OpenNMT">
            <a:extLst>
              <a:ext uri="{FF2B5EF4-FFF2-40B4-BE49-F238E27FC236}">
                <a16:creationId xmlns:a16="http://schemas.microsoft.com/office/drawing/2014/main" id="{70E1CAB3-BF38-4CAF-A9AA-4E2767C565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7841" y="3571760"/>
            <a:ext cx="960658" cy="9606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Introduction au Machine Mearning et au Deep Learning - Stéphane Gaïffas">
            <a:extLst>
              <a:ext uri="{FF2B5EF4-FFF2-40B4-BE49-F238E27FC236}">
                <a16:creationId xmlns:a16="http://schemas.microsoft.com/office/drawing/2014/main" id="{7CCBDD62-CE9A-4DE4-B571-93EA0343B8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8956" y="3759859"/>
            <a:ext cx="1446087" cy="584460"/>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10">
            <a:extLst>
              <a:ext uri="{FF2B5EF4-FFF2-40B4-BE49-F238E27FC236}">
                <a16:creationId xmlns:a16="http://schemas.microsoft.com/office/drawing/2014/main" id="{9238B0CC-1187-485A-9907-16C6954BA2B7}"/>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1D96CF"/>
                </a:solidFill>
                <a:latin typeface="Arial" panose="020B0604020202020204" pitchFamily="34" charset="0"/>
                <a:cs typeface="Arial" panose="020B0604020202020204" pitchFamily="34" charset="0"/>
              </a:rPr>
              <a:t>Exercice </a:t>
            </a:r>
            <a:r>
              <a:rPr lang="fr-FR" sz="2400" dirty="0">
                <a:solidFill>
                  <a:srgbClr val="1D96CF"/>
                </a:solidFill>
                <a:latin typeface="Arial" panose="020B0604020202020204" pitchFamily="34" charset="0"/>
                <a:cs typeface="Arial" panose="020B0604020202020204" pitchFamily="34" charset="0"/>
              </a:rPr>
              <a:t>/ Enoncés</a:t>
            </a:r>
          </a:p>
        </p:txBody>
      </p:sp>
      <p:pic>
        <p:nvPicPr>
          <p:cNvPr id="26" name="Image 25">
            <a:extLst>
              <a:ext uri="{FF2B5EF4-FFF2-40B4-BE49-F238E27FC236}">
                <a16:creationId xmlns:a16="http://schemas.microsoft.com/office/drawing/2014/main" id="{F439072B-9472-4E8C-BEDA-0E0CA5B669A1}"/>
              </a:ext>
            </a:extLst>
          </p:cNvPr>
          <p:cNvPicPr>
            <a:picLocks noChangeAspect="1"/>
          </p:cNvPicPr>
          <p:nvPr/>
        </p:nvPicPr>
        <p:blipFill>
          <a:blip r:embed="rId6"/>
          <a:stretch>
            <a:fillRect/>
          </a:stretch>
        </p:blipFill>
        <p:spPr>
          <a:xfrm>
            <a:off x="6865810" y="952721"/>
            <a:ext cx="1787586" cy="1620000"/>
          </a:xfrm>
          <a:prstGeom prst="rect">
            <a:avLst/>
          </a:prstGeom>
        </p:spPr>
      </p:pic>
      <p:sp>
        <p:nvSpPr>
          <p:cNvPr id="29" name="Text Placeholder 7">
            <a:extLst>
              <a:ext uri="{FF2B5EF4-FFF2-40B4-BE49-F238E27FC236}">
                <a16:creationId xmlns:a16="http://schemas.microsoft.com/office/drawing/2014/main" id="{8CB03BA0-0B96-4C3A-9D6A-10C842C605F8}"/>
              </a:ext>
            </a:extLst>
          </p:cNvPr>
          <p:cNvSpPr txBox="1">
            <a:spLocks/>
          </p:cNvSpPr>
          <p:nvPr/>
        </p:nvSpPr>
        <p:spPr>
          <a:xfrm>
            <a:off x="2232661" y="2043463"/>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KNN (classification et régression)</a:t>
            </a:r>
          </a:p>
          <a:p>
            <a:pPr lvl="1">
              <a:lnSpc>
                <a:spcPct val="150000"/>
              </a:lnSpc>
              <a:buClr>
                <a:srgbClr val="00A69C"/>
              </a:buClr>
            </a:pPr>
            <a:r>
              <a:rPr lang="fr-FR" sz="1000" dirty="0">
                <a:latin typeface="Arial" panose="020B0604020202020204" pitchFamily="34" charset="0"/>
                <a:cs typeface="Arial" panose="020B0604020202020204" pitchFamily="34" charset="0"/>
                <a:hlinkClick r:id="rId7"/>
              </a:rPr>
              <a:t>KNN Classification</a:t>
            </a:r>
            <a:endParaRPr lang="fr-FR" sz="1000" dirty="0">
              <a:latin typeface="Arial" panose="020B0604020202020204" pitchFamily="34" charset="0"/>
              <a:cs typeface="Arial" panose="020B0604020202020204" pitchFamily="34" charset="0"/>
            </a:endParaRPr>
          </a:p>
          <a:p>
            <a:pPr lvl="1">
              <a:lnSpc>
                <a:spcPct val="150000"/>
              </a:lnSpc>
              <a:buClr>
                <a:srgbClr val="00A69C"/>
              </a:buClr>
            </a:pPr>
            <a:r>
              <a:rPr lang="fr-FR" sz="1000" dirty="0">
                <a:latin typeface="Arial" panose="020B0604020202020204" pitchFamily="34" charset="0"/>
                <a:cs typeface="Arial" panose="020B0604020202020204" pitchFamily="34" charset="0"/>
                <a:hlinkClick r:id="rId8"/>
              </a:rPr>
              <a:t>KNN Régression</a:t>
            </a:r>
            <a:endParaRPr lang="fr-FR"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72196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6489954"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fr-FR" sz="2000" b="1" dirty="0">
                <a:solidFill>
                  <a:srgbClr val="2B2B2B"/>
                </a:solidFill>
                <a:latin typeface="Arial" panose="020B0604020202020204" pitchFamily="34" charset="0"/>
                <a:cs typeface="Arial" panose="020B0604020202020204" pitchFamily="34" charset="0"/>
              </a:rPr>
              <a:t>2.4</a:t>
            </a:r>
          </a:p>
          <a:p>
            <a:pPr marL="0" indent="0">
              <a:buFont typeface="Arial" panose="020B0604020202020204" pitchFamily="34" charset="0"/>
              <a:buNone/>
            </a:pPr>
            <a:r>
              <a:rPr lang="fr-FR" sz="2800" b="1" dirty="0">
                <a:solidFill>
                  <a:srgbClr val="00A69C"/>
                </a:solidFill>
                <a:latin typeface="Arial" panose="020B0604020202020204" pitchFamily="34" charset="0"/>
                <a:cs typeface="Arial" panose="020B0604020202020204" pitchFamily="34" charset="0"/>
              </a:rPr>
              <a:t>Les fondamentaux du </a:t>
            </a:r>
            <a:r>
              <a:rPr lang="fr-FR" sz="2800" b="1" dirty="0" err="1">
                <a:solidFill>
                  <a:srgbClr val="00A69C"/>
                </a:solidFill>
                <a:latin typeface="Arial" panose="020B0604020202020204" pitchFamily="34" charset="0"/>
                <a:cs typeface="Arial" panose="020B0604020202020204" pitchFamily="34" charset="0"/>
              </a:rPr>
              <a:t>Deep</a:t>
            </a:r>
            <a:r>
              <a:rPr lang="fr-FR" sz="2800" b="1" dirty="0">
                <a:solidFill>
                  <a:srgbClr val="00A69C"/>
                </a:solidFill>
                <a:latin typeface="Arial" panose="020B0604020202020204" pitchFamily="34" charset="0"/>
                <a:cs typeface="Arial" panose="020B0604020202020204" pitchFamily="34" charset="0"/>
              </a:rPr>
              <a:t> Learning</a:t>
            </a:r>
          </a:p>
        </p:txBody>
      </p:sp>
    </p:spTree>
    <p:extLst>
      <p:ext uri="{BB962C8B-B14F-4D97-AF65-F5344CB8AC3E}">
        <p14:creationId xmlns:p14="http://schemas.microsoft.com/office/powerpoint/2010/main" val="21719603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2" y="1325622"/>
            <a:ext cx="2974356"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Sous-classe du </a:t>
            </a:r>
            <a:r>
              <a:rPr lang="fr-FR" sz="1200" b="1" dirty="0">
                <a:latin typeface="Arial" panose="020B0604020202020204" pitchFamily="34" charset="0"/>
                <a:cs typeface="Arial" panose="020B0604020202020204" pitchFamily="34" charset="0"/>
              </a:rPr>
              <a:t>Machine Learning</a:t>
            </a:r>
          </a:p>
          <a:p>
            <a:pPr>
              <a:lnSpc>
                <a:spcPct val="150000"/>
              </a:lnSpc>
              <a:buClr>
                <a:srgbClr val="00A69C"/>
              </a:buClr>
            </a:pPr>
            <a:r>
              <a:rPr lang="fr-FR" sz="1200" dirty="0">
                <a:latin typeface="Arial" panose="020B0604020202020204" pitchFamily="34" charset="0"/>
                <a:cs typeface="Arial" panose="020B0604020202020204" pitchFamily="34" charset="0"/>
              </a:rPr>
              <a:t>Apprentissage des </a:t>
            </a:r>
            <a:r>
              <a:rPr lang="fr-FR" sz="1200" b="1" dirty="0">
                <a:latin typeface="Arial" panose="020B0604020202020204" pitchFamily="34" charset="0"/>
                <a:cs typeface="Arial" panose="020B0604020202020204" pitchFamily="34" charset="0"/>
              </a:rPr>
              <a:t>réseaux de neurones</a:t>
            </a:r>
            <a:r>
              <a:rPr lang="fr-FR" sz="1200" dirty="0">
                <a:latin typeface="Arial" panose="020B0604020202020204" pitchFamily="34" charset="0"/>
                <a:cs typeface="Arial" panose="020B0604020202020204" pitchFamily="34" charset="0"/>
              </a:rPr>
              <a:t> à partir des données</a:t>
            </a:r>
          </a:p>
          <a:p>
            <a:pPr>
              <a:lnSpc>
                <a:spcPct val="150000"/>
              </a:lnSpc>
              <a:buClr>
                <a:srgbClr val="00A69C"/>
              </a:buClr>
            </a:pPr>
            <a:r>
              <a:rPr lang="fr-FR" sz="1200" dirty="0">
                <a:latin typeface="Arial" panose="020B0604020202020204" pitchFamily="34" charset="0"/>
                <a:cs typeface="Arial" panose="020B0604020202020204" pitchFamily="34" charset="0"/>
              </a:rPr>
              <a:t>Utilisé surtout pour de l’image, du texte et du son.</a:t>
            </a:r>
            <a:endParaRPr lang="fr-FR" sz="1200" dirty="0">
              <a:solidFill>
                <a:srgbClr val="FF0000"/>
              </a:solidFill>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C’est quoi ?</a:t>
            </a:r>
          </a:p>
        </p:txBody>
      </p:sp>
      <p:pic>
        <p:nvPicPr>
          <p:cNvPr id="13" name="Espace réservé du contenu 14" descr="Une image contenant flou&#10;&#10;Description générée automatiquement">
            <a:extLst>
              <a:ext uri="{FF2B5EF4-FFF2-40B4-BE49-F238E27FC236}">
                <a16:creationId xmlns:a16="http://schemas.microsoft.com/office/drawing/2014/main" id="{2BD54A68-443A-49C9-A875-A554BD832805}"/>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322476" y="1414507"/>
            <a:ext cx="3964970" cy="2219576"/>
          </a:xfrm>
          <a:prstGeom prst="rect">
            <a:avLst/>
          </a:prstGeom>
        </p:spPr>
      </p:pic>
    </p:spTree>
    <p:extLst>
      <p:ext uri="{BB962C8B-B14F-4D97-AF65-F5344CB8AC3E}">
        <p14:creationId xmlns:p14="http://schemas.microsoft.com/office/powerpoint/2010/main" val="2005802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Big Data vs Data Mining vs Machine Learning</a:t>
            </a:r>
            <a:br>
              <a:rPr lang="fr-FR" sz="2400" b="1" dirty="0">
                <a:solidFill>
                  <a:srgbClr val="00A69C"/>
                </a:solidFill>
                <a:latin typeface="Arial" panose="020B0604020202020204" pitchFamily="34" charset="0"/>
                <a:cs typeface="Arial" panose="020B0604020202020204" pitchFamily="34" charset="0"/>
              </a:rPr>
            </a:br>
            <a:r>
              <a:rPr lang="fr-FR" sz="2400" b="1" dirty="0">
                <a:solidFill>
                  <a:srgbClr val="00A69C"/>
                </a:solidFill>
                <a:latin typeface="Arial" panose="020B0604020202020204" pitchFamily="34" charset="0"/>
                <a:cs typeface="Arial" panose="020B0604020202020204" pitchFamily="34" charset="0"/>
              </a:rPr>
              <a:t>vs </a:t>
            </a: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a:t>
            </a:r>
          </a:p>
        </p:txBody>
      </p:sp>
      <p:pic>
        <p:nvPicPr>
          <p:cNvPr id="14" name="Espace réservé du contenu 7">
            <a:extLst>
              <a:ext uri="{FF2B5EF4-FFF2-40B4-BE49-F238E27FC236}">
                <a16:creationId xmlns:a16="http://schemas.microsoft.com/office/drawing/2014/main" id="{514E01A4-A5C2-44FC-86FC-B4979D61A169}"/>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t="3885" b="4725"/>
          <a:stretch/>
        </p:blipFill>
        <p:spPr>
          <a:xfrm>
            <a:off x="2441756" y="1325621"/>
            <a:ext cx="3970776" cy="3478155"/>
          </a:xfrm>
          <a:prstGeom prst="rect">
            <a:avLst/>
          </a:prstGeom>
        </p:spPr>
      </p:pic>
    </p:spTree>
    <p:extLst>
      <p:ext uri="{BB962C8B-B14F-4D97-AF65-F5344CB8AC3E}">
        <p14:creationId xmlns:p14="http://schemas.microsoft.com/office/powerpoint/2010/main" val="37807799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p:txBody>
      </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et régression supervisée</a:t>
            </a:r>
          </a:p>
          <a:p>
            <a:pPr>
              <a:lnSpc>
                <a:spcPct val="150000"/>
              </a:lnSpc>
              <a:buClr>
                <a:srgbClr val="00A69C"/>
              </a:buClr>
            </a:pPr>
            <a:r>
              <a:rPr lang="fr-FR" sz="1200" dirty="0" err="1">
                <a:latin typeface="Arial" panose="020B0604020202020204" pitchFamily="34" charset="0"/>
                <a:cs typeface="Arial" panose="020B0604020202020204" pitchFamily="34" charset="0"/>
              </a:rPr>
              <a:t>Deep</a:t>
            </a:r>
            <a:r>
              <a:rPr lang="fr-FR" sz="1200" dirty="0">
                <a:latin typeface="Arial" panose="020B0604020202020204" pitchFamily="34" charset="0"/>
                <a:cs typeface="Arial" panose="020B0604020202020204" pitchFamily="34" charset="0"/>
              </a:rPr>
              <a:t> Learning</a:t>
            </a:r>
          </a:p>
          <a:p>
            <a:pPr>
              <a:lnSpc>
                <a:spcPct val="150000"/>
              </a:lnSpc>
              <a:buClr>
                <a:srgbClr val="00A69C"/>
              </a:buClr>
            </a:pPr>
            <a:r>
              <a:rPr lang="fr-FR" sz="1200" dirty="0">
                <a:latin typeface="Arial" panose="020B0604020202020204" pitchFamily="34" charset="0"/>
                <a:cs typeface="Arial" panose="020B0604020202020204" pitchFamily="34" charset="0"/>
              </a:rPr>
              <a:t>Utilisé surtout sur de l’image, du texte et du son</a:t>
            </a:r>
          </a:p>
          <a:p>
            <a:pPr>
              <a:lnSpc>
                <a:spcPct val="150000"/>
              </a:lnSpc>
              <a:buClr>
                <a:srgbClr val="00A69C"/>
              </a:buClr>
            </a:pPr>
            <a:r>
              <a:rPr lang="fr-FR" sz="1200" dirty="0">
                <a:latin typeface="Arial" panose="020B0604020202020204" pitchFamily="34" charset="0"/>
                <a:cs typeface="Arial" panose="020B0604020202020204" pitchFamily="34" charset="0"/>
              </a:rPr>
              <a:t>Approximation du fonctionnement du cerveau humain</a:t>
            </a:r>
          </a:p>
        </p:txBody>
      </p:sp>
      <p:pic>
        <p:nvPicPr>
          <p:cNvPr id="22" name="Espace réservé du contenu 6">
            <a:extLst>
              <a:ext uri="{FF2B5EF4-FFF2-40B4-BE49-F238E27FC236}">
                <a16:creationId xmlns:a16="http://schemas.microsoft.com/office/drawing/2014/main" id="{08AC379A-FAB8-4300-BC31-FA7B9AE2994E}"/>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572000" y="1414507"/>
            <a:ext cx="4213223" cy="2774461"/>
          </a:xfrm>
          <a:prstGeom prst="rect">
            <a:avLst/>
          </a:prstGeom>
        </p:spPr>
      </p:pic>
    </p:spTree>
    <p:extLst>
      <p:ext uri="{BB962C8B-B14F-4D97-AF65-F5344CB8AC3E}">
        <p14:creationId xmlns:p14="http://schemas.microsoft.com/office/powerpoint/2010/main" val="8712603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Perceptron </a:t>
            </a:r>
            <a:r>
              <a:rPr lang="fr-FR" sz="1600" b="1" dirty="0" err="1">
                <a:solidFill>
                  <a:srgbClr val="1E96CD"/>
                </a:solidFill>
                <a:latin typeface="Arial" panose="020B0604020202020204" pitchFamily="34" charset="0"/>
                <a:cs typeface="Arial" panose="020B0604020202020204" pitchFamily="34" charset="0"/>
              </a:rPr>
              <a:t>mono-couche</a:t>
            </a:r>
            <a:endParaRPr lang="fr-FR" sz="1600" b="1" dirty="0">
              <a:solidFill>
                <a:srgbClr val="1E96CD"/>
              </a:solidFill>
              <a:latin typeface="Arial" panose="020B0604020202020204" pitchFamily="34" charset="0"/>
              <a:cs typeface="Arial" panose="020B0604020202020204" pitchFamily="34" charset="0"/>
            </a:endParaRPr>
          </a:p>
        </p:txBody>
      </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7321" y="3105626"/>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Input x</a:t>
            </a:r>
          </a:p>
          <a:p>
            <a:pPr>
              <a:lnSpc>
                <a:spcPct val="150000"/>
              </a:lnSpc>
              <a:buClr>
                <a:srgbClr val="00A69C"/>
              </a:buClr>
            </a:pPr>
            <a:r>
              <a:rPr lang="fr-FR" sz="1200" dirty="0">
                <a:latin typeface="Arial" panose="020B0604020202020204" pitchFamily="34" charset="0"/>
                <a:cs typeface="Arial" panose="020B0604020202020204" pitchFamily="34" charset="0"/>
              </a:rPr>
              <a:t>Les poids w et le biais b sont les paramètres appris par le perceptron </a:t>
            </a:r>
          </a:p>
        </p:txBody>
      </p:sp>
      <p:pic>
        <p:nvPicPr>
          <p:cNvPr id="13" name="Image 12">
            <a:extLst>
              <a:ext uri="{FF2B5EF4-FFF2-40B4-BE49-F238E27FC236}">
                <a16:creationId xmlns:a16="http://schemas.microsoft.com/office/drawing/2014/main" id="{4D7B4301-E64C-4157-8EA7-2B61554E3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865" y="1505622"/>
            <a:ext cx="3826664" cy="1392559"/>
          </a:xfrm>
          <a:prstGeom prst="rect">
            <a:avLst/>
          </a:prstGeom>
        </p:spPr>
      </p:pic>
      <mc:AlternateContent xmlns:mc="http://schemas.openxmlformats.org/markup-compatibility/2006" xmlns:a14="http://schemas.microsoft.com/office/drawing/2010/main">
        <mc:Choice Requires="a14">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482278"/>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Calcul de l’output y pour un input x et des paramètres (</a:t>
                </a:r>
                <a:r>
                  <a:rPr lang="fr-FR" sz="1200" dirty="0" err="1">
                    <a:latin typeface="Arial" panose="020B0604020202020204" pitchFamily="34" charset="0"/>
                    <a:cs typeface="Arial" panose="020B0604020202020204" pitchFamily="34" charset="0"/>
                  </a:rPr>
                  <a:t>w,b</a:t>
                </a:r>
                <a:r>
                  <a:rPr lang="fr-FR" sz="1200" dirty="0">
                    <a:latin typeface="Arial" panose="020B0604020202020204" pitchFamily="34" charset="0"/>
                    <a:cs typeface="Arial" panose="020B0604020202020204" pitchFamily="34" charset="0"/>
                  </a:rPr>
                  <a:t>)</a:t>
                </a: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sz="1200" dirty="0">
                        <a:latin typeface="Cambria Math" panose="02040503050406030204" pitchFamily="18" charset="0"/>
                      </a:rPr>
                      <m:t>𝑧</m:t>
                    </m:r>
                    <m:r>
                      <a:rPr lang="fr-FR" sz="1200" dirty="0">
                        <a:latin typeface="Cambria Math" panose="02040503050406030204" pitchFamily="18" charset="0"/>
                      </a:rPr>
                      <m:t> =</m:t>
                    </m:r>
                    <m:sSup>
                      <m:sSupPr>
                        <m:ctrlPr>
                          <a:rPr lang="fr-FR" sz="1200" i="1" dirty="0">
                            <a:latin typeface="Cambria Math" panose="02040503050406030204" pitchFamily="18" charset="0"/>
                          </a:rPr>
                        </m:ctrlPr>
                      </m:sSupPr>
                      <m:e>
                        <m:r>
                          <a:rPr lang="fr-FR" sz="1200" dirty="0">
                            <a:latin typeface="Cambria Math" panose="02040503050406030204" pitchFamily="18" charset="0"/>
                          </a:rPr>
                          <m:t>𝑤</m:t>
                        </m:r>
                      </m:e>
                      <m:sup>
                        <m:r>
                          <a:rPr lang="fr-FR" sz="1200" dirty="0">
                            <a:latin typeface="Cambria Math" panose="02040503050406030204" pitchFamily="18" charset="0"/>
                          </a:rPr>
                          <m:t>𝑇</m:t>
                        </m:r>
                      </m:sup>
                    </m:sSup>
                    <m:r>
                      <a:rPr lang="fr-FR" sz="1200" dirty="0" err="1">
                        <a:latin typeface="Cambria Math" panose="02040503050406030204" pitchFamily="18" charset="0"/>
                      </a:rPr>
                      <m:t>𝑥</m:t>
                    </m:r>
                    <m:r>
                      <a:rPr lang="fr-FR" sz="1200" dirty="0">
                        <a:latin typeface="Cambria Math" panose="02040503050406030204" pitchFamily="18" charset="0"/>
                      </a:rPr>
                      <m:t> + </m:t>
                    </m:r>
                    <m:r>
                      <a:rPr lang="fr-FR" sz="1200" dirty="0">
                        <a:latin typeface="Cambria Math" panose="02040503050406030204" pitchFamily="18" charset="0"/>
                      </a:rPr>
                      <m:t>𝑏</m:t>
                    </m:r>
                  </m:oMath>
                </a14:m>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sz="1200" dirty="0">
                        <a:latin typeface="Cambria Math" panose="02040503050406030204" pitchFamily="18" charset="0"/>
                      </a:rPr>
                      <m:t>𝑦</m:t>
                    </m:r>
                    <m:r>
                      <a:rPr lang="fr-FR" sz="1200" dirty="0">
                        <a:latin typeface="Cambria Math" panose="02040503050406030204" pitchFamily="18" charset="0"/>
                      </a:rPr>
                      <m:t> = </m:t>
                    </m:r>
                    <m:r>
                      <a:rPr lang="el-GR" sz="1200" dirty="0">
                        <a:latin typeface="Cambria Math" panose="02040503050406030204" pitchFamily="18" charset="0"/>
                      </a:rPr>
                      <m:t>𝜑</m:t>
                    </m:r>
                    <m:r>
                      <a:rPr lang="fr-FR" sz="1200" dirty="0">
                        <a:latin typeface="Cambria Math" panose="02040503050406030204" pitchFamily="18" charset="0"/>
                      </a:rPr>
                      <m:t>(</m:t>
                    </m:r>
                    <m:r>
                      <a:rPr lang="fr-FR" sz="1200" dirty="0">
                        <a:latin typeface="Cambria Math" panose="02040503050406030204" pitchFamily="18" charset="0"/>
                      </a:rPr>
                      <m:t>𝑧</m:t>
                    </m:r>
                    <m:r>
                      <a:rPr lang="fr-FR" sz="1200" dirty="0">
                        <a:latin typeface="Cambria Math" panose="02040503050406030204" pitchFamily="18" charset="0"/>
                      </a:rPr>
                      <m:t>)</m:t>
                    </m:r>
                  </m:oMath>
                </a14:m>
                <a:endParaRPr lang="fr-FR" sz="1200"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Fonction d’activation :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Elle permet de transformer le signal entrant dans un neurone en signal de sortie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Seuil d’activation</a:t>
                </a:r>
              </a:p>
            </p:txBody>
          </p:sp>
        </mc:Choice>
        <mc:Fallback xmlns="">
          <p:sp>
            <p:nvSpPr>
              <p:cNvPr id="23" name="Text Placeholder 7">
                <a:extLst>
                  <a:ext uri="{FF2B5EF4-FFF2-40B4-BE49-F238E27FC236}">
                    <a16:creationId xmlns:a16="http://schemas.microsoft.com/office/drawing/2014/main" id="{738F9327-9FE7-4842-952C-DCE8E200FA4F}"/>
                  </a:ext>
                </a:extLst>
              </p:cNvPr>
              <p:cNvSpPr txBox="1">
                <a:spLocks noRot="1" noChangeAspect="1" noMove="1" noResize="1" noEditPoints="1" noAdjustHandles="1" noChangeArrowheads="1" noChangeShapeType="1" noTextEdit="1"/>
              </p:cNvSpPr>
              <p:nvPr/>
            </p:nvSpPr>
            <p:spPr>
              <a:xfrm>
                <a:off x="5010544" y="1482278"/>
                <a:ext cx="3594679" cy="1435672"/>
              </a:xfrm>
              <a:prstGeom prst="rect">
                <a:avLst/>
              </a:prstGeom>
              <a:blipFill>
                <a:blip r:embed="rId4"/>
                <a:stretch>
                  <a:fillRect l="-2465" r="-2113" b="-69298"/>
                </a:stretch>
              </a:blipFill>
            </p:spPr>
            <p:txBody>
              <a:bodyPr/>
              <a:lstStyle/>
              <a:p>
                <a:r>
                  <a:rPr lang="fr-FR">
                    <a:noFill/>
                  </a:rPr>
                  <a:t> </a:t>
                </a:r>
              </a:p>
            </p:txBody>
          </p:sp>
        </mc:Fallback>
      </mc:AlternateContent>
    </p:spTree>
    <p:extLst>
      <p:ext uri="{BB962C8B-B14F-4D97-AF65-F5344CB8AC3E}">
        <p14:creationId xmlns:p14="http://schemas.microsoft.com/office/powerpoint/2010/main" val="10799960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Perceptron </a:t>
            </a:r>
            <a:r>
              <a:rPr lang="fr-FR" sz="1600" b="1" dirty="0" err="1">
                <a:solidFill>
                  <a:srgbClr val="1E96CD"/>
                </a:solidFill>
                <a:latin typeface="Arial" panose="020B0604020202020204" pitchFamily="34" charset="0"/>
                <a:cs typeface="Arial" panose="020B0604020202020204" pitchFamily="34" charset="0"/>
              </a:rPr>
              <a:t>mono-couche</a:t>
            </a:r>
            <a:endParaRPr lang="fr-FR" sz="1600" b="1" dirty="0">
              <a:solidFill>
                <a:srgbClr val="1E96CD"/>
              </a:solidFill>
              <a:latin typeface="Arial" panose="020B0604020202020204" pitchFamily="34" charset="0"/>
              <a:cs typeface="Arial" panose="020B0604020202020204" pitchFamily="34" charset="0"/>
            </a:endParaRPr>
          </a:p>
        </p:txBody>
      </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34096" y="1389215"/>
            <a:ext cx="4436718"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Analogie entre neurone biologique et un neurone artificiel</a:t>
            </a:r>
          </a:p>
        </p:txBody>
      </p:sp>
      <p:pic>
        <p:nvPicPr>
          <p:cNvPr id="22" name="Image 21">
            <a:extLst>
              <a:ext uri="{FF2B5EF4-FFF2-40B4-BE49-F238E27FC236}">
                <a16:creationId xmlns:a16="http://schemas.microsoft.com/office/drawing/2014/main" id="{62E61AA6-DA3C-4C19-9139-8DDE09C0671C}"/>
              </a:ext>
            </a:extLst>
          </p:cNvPr>
          <p:cNvPicPr>
            <a:picLocks noChangeAspect="1"/>
          </p:cNvPicPr>
          <p:nvPr/>
        </p:nvPicPr>
        <p:blipFill>
          <a:blip r:embed="rId3"/>
          <a:stretch>
            <a:fillRect/>
          </a:stretch>
        </p:blipFill>
        <p:spPr>
          <a:xfrm>
            <a:off x="1781449" y="1875704"/>
            <a:ext cx="5609675" cy="2912029"/>
          </a:xfrm>
          <a:prstGeom prst="rect">
            <a:avLst/>
          </a:prstGeom>
        </p:spPr>
      </p:pic>
    </p:spTree>
    <p:extLst>
      <p:ext uri="{BB962C8B-B14F-4D97-AF65-F5344CB8AC3E}">
        <p14:creationId xmlns:p14="http://schemas.microsoft.com/office/powerpoint/2010/main" val="453434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Perceptron </a:t>
            </a:r>
            <a:r>
              <a:rPr lang="fr-FR" sz="1600" b="1" dirty="0" err="1">
                <a:solidFill>
                  <a:srgbClr val="1E96CD"/>
                </a:solidFill>
                <a:latin typeface="Arial" panose="020B0604020202020204" pitchFamily="34" charset="0"/>
                <a:cs typeface="Arial" panose="020B0604020202020204" pitchFamily="34" charset="0"/>
              </a:rPr>
              <a:t>multi-couches</a:t>
            </a:r>
            <a:endParaRPr lang="fr-FR" sz="1600" b="1" dirty="0">
              <a:solidFill>
                <a:srgbClr val="1E96CD"/>
              </a:solidFill>
              <a:latin typeface="Arial" panose="020B0604020202020204" pitchFamily="34" charset="0"/>
              <a:cs typeface="Arial" panose="020B0604020202020204" pitchFamily="34" charset="0"/>
            </a:endParaRPr>
          </a:p>
        </p:txBody>
      </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7321" y="3331591"/>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Couche d’entrée, couches cachées et couche de sortie</a:t>
            </a:r>
          </a:p>
          <a:p>
            <a:pPr>
              <a:lnSpc>
                <a:spcPct val="150000"/>
              </a:lnSpc>
              <a:buClr>
                <a:srgbClr val="00A69C"/>
              </a:buClr>
            </a:pPr>
            <a:r>
              <a:rPr lang="fr-FR" sz="1200" dirty="0">
                <a:latin typeface="Arial" panose="020B0604020202020204" pitchFamily="34" charset="0"/>
                <a:cs typeface="Arial" panose="020B0604020202020204" pitchFamily="34" charset="0"/>
              </a:rPr>
              <a:t>Les sorties de la couche (n-1) sont les entrées de la couche n</a:t>
            </a:r>
          </a:p>
        </p:txBody>
      </p:sp>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hyperparamètres pour chaque couche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Nombre de neurones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Fonction d’activation</a:t>
            </a:r>
          </a:p>
          <a:p>
            <a:pPr>
              <a:lnSpc>
                <a:spcPct val="150000"/>
              </a:lnSpc>
              <a:buClr>
                <a:srgbClr val="00A69C"/>
              </a:buClr>
            </a:pPr>
            <a:r>
              <a:rPr lang="fr-FR" sz="1200" dirty="0">
                <a:latin typeface="Arial" panose="020B0604020202020204" pitchFamily="34" charset="0"/>
                <a:cs typeface="Arial" panose="020B0604020202020204" pitchFamily="34" charset="0"/>
              </a:rPr>
              <a:t>Les paramètres de chaque couche sont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poids w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biais b</a:t>
            </a:r>
          </a:p>
          <a:p>
            <a:pPr>
              <a:lnSpc>
                <a:spcPct val="150000"/>
              </a:lnSpc>
              <a:buClr>
                <a:srgbClr val="00A69C"/>
              </a:buClr>
            </a:pPr>
            <a:r>
              <a:rPr lang="fr-FR" sz="1200" dirty="0">
                <a:latin typeface="Arial" panose="020B0604020202020204" pitchFamily="34" charset="0"/>
                <a:cs typeface="Arial" panose="020B0604020202020204" pitchFamily="34" charset="0"/>
              </a:rPr>
              <a:t>Pour la couche de sortie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Dans le cas d’une régression ou classification binaire : 1 neurone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Dans le cas d’une classification n-classes : n neurones </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pic>
        <p:nvPicPr>
          <p:cNvPr id="22" name="Image 21" descr="Une image contenant texte, articles de toilette, cosmétique&#10;&#10;Description générée automatiquement">
            <a:extLst>
              <a:ext uri="{FF2B5EF4-FFF2-40B4-BE49-F238E27FC236}">
                <a16:creationId xmlns:a16="http://schemas.microsoft.com/office/drawing/2014/main" id="{40C2437F-AFDC-43BD-BDF1-F84597606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582" y="1333789"/>
            <a:ext cx="3070156" cy="1927098"/>
          </a:xfrm>
          <a:prstGeom prst="rect">
            <a:avLst/>
          </a:prstGeom>
        </p:spPr>
      </p:pic>
    </p:spTree>
    <p:extLst>
      <p:ext uri="{BB962C8B-B14F-4D97-AF65-F5344CB8AC3E}">
        <p14:creationId xmlns:p14="http://schemas.microsoft.com/office/powerpoint/2010/main" val="135513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4213227"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1.1.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2" y="1325622"/>
            <a:ext cx="3476390"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dirty="0">
                <a:solidFill>
                  <a:srgbClr val="323232"/>
                </a:solidFill>
                <a:latin typeface="Arial" panose="020B0604020202020204" pitchFamily="34" charset="0"/>
                <a:cs typeface="Arial" panose="020B0604020202020204" pitchFamily="34" charset="0"/>
              </a:rPr>
              <a:t>La </a:t>
            </a:r>
            <a:r>
              <a:rPr lang="fr-FR" sz="1200" b="1" dirty="0">
                <a:solidFill>
                  <a:srgbClr val="323232"/>
                </a:solidFill>
                <a:latin typeface="Arial" panose="020B0604020202020204" pitchFamily="34" charset="0"/>
                <a:cs typeface="Arial" panose="020B0604020202020204" pitchFamily="34" charset="0"/>
              </a:rPr>
              <a:t>data visualisation </a:t>
            </a:r>
            <a:r>
              <a:rPr lang="fr-FR" sz="1200" dirty="0">
                <a:solidFill>
                  <a:srgbClr val="323232"/>
                </a:solidFill>
                <a:latin typeface="Arial" panose="020B0604020202020204" pitchFamily="34" charset="0"/>
                <a:cs typeface="Arial" panose="020B0604020202020204" pitchFamily="34" charset="0"/>
              </a:rPr>
              <a:t>:</a:t>
            </a:r>
          </a:p>
          <a:p>
            <a:pPr>
              <a:buClr>
                <a:srgbClr val="00A39B"/>
              </a:buClr>
            </a:pPr>
            <a:r>
              <a:rPr lang="fr-FR" sz="1200" dirty="0">
                <a:solidFill>
                  <a:srgbClr val="323232"/>
                </a:solidFill>
                <a:latin typeface="Arial" panose="020B0604020202020204" pitchFamily="34" charset="0"/>
                <a:cs typeface="Arial" panose="020B0604020202020204" pitchFamily="34" charset="0"/>
              </a:rPr>
              <a:t>Considéré comme un équivalent moderne de la </a:t>
            </a:r>
            <a:r>
              <a:rPr lang="fr-FR" sz="1200" b="1" dirty="0">
                <a:solidFill>
                  <a:srgbClr val="323232"/>
                </a:solidFill>
                <a:latin typeface="Arial" panose="020B0604020202020204" pitchFamily="34" charset="0"/>
                <a:cs typeface="Arial" panose="020B0604020202020204" pitchFamily="34" charset="0"/>
              </a:rPr>
              <a:t>communication visuelle</a:t>
            </a:r>
            <a:r>
              <a:rPr lang="fr-FR" sz="1200" dirty="0">
                <a:solidFill>
                  <a:srgbClr val="323232"/>
                </a:solidFill>
                <a:latin typeface="Arial" panose="020B0604020202020204" pitchFamily="34" charset="0"/>
                <a:cs typeface="Arial" panose="020B0604020202020204" pitchFamily="34" charset="0"/>
              </a:rPr>
              <a:t>.</a:t>
            </a:r>
          </a:p>
          <a:p>
            <a:pPr>
              <a:buClr>
                <a:srgbClr val="00A39B"/>
              </a:buClr>
            </a:pPr>
            <a:r>
              <a:rPr lang="fr-FR" sz="1200" dirty="0">
                <a:solidFill>
                  <a:srgbClr val="323232"/>
                </a:solidFill>
                <a:latin typeface="Arial" panose="020B0604020202020204" pitchFamily="34" charset="0"/>
                <a:cs typeface="Arial" panose="020B0604020202020204" pitchFamily="34" charset="0"/>
              </a:rPr>
              <a:t>Utilise des graphiques statistiques, des graphes, des graphiques d’information pour communiquer les informations de manière claire et efficace. </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Qu’est-ce que la data visualisation ?</a:t>
            </a:r>
          </a:p>
        </p:txBody>
      </p:sp>
      <p:pic>
        <p:nvPicPr>
          <p:cNvPr id="15" name="Picture 2" descr="Data Analytics Solutions: 5 Helpful Features to Look for">
            <a:extLst>
              <a:ext uri="{FF2B5EF4-FFF2-40B4-BE49-F238E27FC236}">
                <a16:creationId xmlns:a16="http://schemas.microsoft.com/office/drawing/2014/main" id="{07BD9BD9-AEA7-45DE-A784-7C7096B2D6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6287" y="1311275"/>
            <a:ext cx="4236269" cy="238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468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Forward</a:t>
            </a:r>
            <a:r>
              <a:rPr lang="fr-FR" sz="1600" b="1" dirty="0">
                <a:solidFill>
                  <a:srgbClr val="1E96CD"/>
                </a:solidFill>
                <a:latin typeface="Arial" panose="020B0604020202020204" pitchFamily="34" charset="0"/>
                <a:cs typeface="Arial" panose="020B0604020202020204" pitchFamily="34" charset="0"/>
              </a:rPr>
              <a:t> propagation</a:t>
            </a:r>
          </a:p>
        </p:txBody>
      </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Pour un input </a:t>
                </a:r>
                <a14:m>
                  <m:oMath xmlns:m="http://schemas.openxmlformats.org/officeDocument/2006/math">
                    <m:r>
                      <m:rPr>
                        <m:sty m:val="p"/>
                      </m:rPr>
                      <a:rPr lang="fr-FR" sz="1200" dirty="0">
                        <a:latin typeface="Cambria Math" panose="02040503050406030204" pitchFamily="18" charset="0"/>
                        <a:cs typeface="Arial" panose="020B0604020202020204" pitchFamily="34" charset="0"/>
                      </a:rPr>
                      <m:t>x</m:t>
                    </m:r>
                  </m:oMath>
                </a14:m>
                <a:r>
                  <a:rPr lang="fr-FR" sz="1200" dirty="0">
                    <a:latin typeface="Arial" panose="020B0604020202020204" pitchFamily="34" charset="0"/>
                    <a:cs typeface="Arial" panose="020B0604020202020204" pitchFamily="34" charset="0"/>
                  </a:rPr>
                  <a:t>, parcourir le réseau de neurones de la couche d’entrée vers la couche de sortie pour calculer la sortie </a:t>
                </a:r>
                <a14:m>
                  <m:oMath xmlns:m="http://schemas.openxmlformats.org/officeDocument/2006/math">
                    <m:acc>
                      <m:accPr>
                        <m:chr m:val="̂"/>
                        <m:ctrlPr>
                          <a:rPr lang="fr-FR" sz="1200" i="1" dirty="0">
                            <a:latin typeface="Cambria Math" panose="02040503050406030204" pitchFamily="18" charset="0"/>
                            <a:cs typeface="Arial" panose="020B0604020202020204" pitchFamily="34" charset="0"/>
                          </a:rPr>
                        </m:ctrlPr>
                      </m:accPr>
                      <m:e>
                        <m:r>
                          <a:rPr lang="fr-FR" sz="1200" dirty="0">
                            <a:latin typeface="Cambria Math" panose="02040503050406030204" pitchFamily="18" charset="0"/>
                            <a:cs typeface="Arial" panose="020B0604020202020204" pitchFamily="34" charset="0"/>
                          </a:rPr>
                          <m:t>𝑦</m:t>
                        </m:r>
                      </m:e>
                    </m:acc>
                  </m:oMath>
                </a14:m>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a:stretch>
              </a:blipFill>
            </p:spPr>
            <p:txBody>
              <a:bodyPr/>
              <a:lstStyle/>
              <a:p>
                <a:r>
                  <a:rPr lang="fr-FR">
                    <a:noFill/>
                  </a:rPr>
                  <a:t> </a:t>
                </a:r>
              </a:p>
            </p:txBody>
          </p:sp>
        </mc:Fallback>
      </mc:AlternateContent>
      <p:pic>
        <p:nvPicPr>
          <p:cNvPr id="24" name="Image 23">
            <a:extLst>
              <a:ext uri="{FF2B5EF4-FFF2-40B4-BE49-F238E27FC236}">
                <a16:creationId xmlns:a16="http://schemas.microsoft.com/office/drawing/2014/main" id="{3796B890-E17F-4115-AACF-C6B38A0B3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30" y="2414427"/>
            <a:ext cx="3754909" cy="1800200"/>
          </a:xfrm>
          <a:prstGeom prst="rect">
            <a:avLst/>
          </a:prstGeom>
        </p:spPr>
      </p:pic>
      <mc:AlternateContent xmlns:mc="http://schemas.openxmlformats.org/markup-compatibility/2006" xmlns:a14="http://schemas.microsoft.com/office/drawing/2010/main">
        <mc:Choice Requires="a14">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L’output </a:t>
                </a:r>
                <a14:m>
                  <m:oMath xmlns:m="http://schemas.openxmlformats.org/officeDocument/2006/math">
                    <m:acc>
                      <m:accPr>
                        <m:chr m:val="̂"/>
                        <m:ctrlPr>
                          <a:rPr lang="fr-FR" sz="1200" i="1" dirty="0">
                            <a:latin typeface="Cambria Math" panose="02040503050406030204" pitchFamily="18" charset="0"/>
                            <a:cs typeface="Arial" panose="020B0604020202020204" pitchFamily="34" charset="0"/>
                          </a:rPr>
                        </m:ctrlPr>
                      </m:accPr>
                      <m:e>
                        <m:r>
                          <a:rPr lang="fr-FR" sz="1200" dirty="0">
                            <a:latin typeface="Cambria Math" panose="02040503050406030204" pitchFamily="18" charset="0"/>
                            <a:cs typeface="Arial" panose="020B0604020202020204" pitchFamily="34" charset="0"/>
                          </a:rPr>
                          <m:t>𝑦</m:t>
                        </m:r>
                      </m:e>
                    </m:acc>
                  </m:oMath>
                </a14:m>
                <a:r>
                  <a:rPr lang="fr-FR" sz="1200" dirty="0">
                    <a:latin typeface="Arial" panose="020B0604020202020204" pitchFamily="34" charset="0"/>
                    <a:cs typeface="Arial" panose="020B0604020202020204" pitchFamily="34" charset="0"/>
                  </a:rPr>
                  <a:t> pour un individu x:</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En cas de régression : une quantité</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Classification binaire : </a:t>
                </a:r>
              </a:p>
              <a:p>
                <a:pPr marL="500634" lvl="3" indent="-171450">
                  <a:lnSpc>
                    <a:spcPct val="150000"/>
                  </a:lnSpc>
                  <a:buClr>
                    <a:srgbClr val="00A69C"/>
                  </a:buClr>
                  <a:buSzPct val="100000"/>
                  <a:buFont typeface="Courier New" panose="02070309020205020404" pitchFamily="49" charset="0"/>
                  <a:buChar char="o"/>
                </a:pPr>
                <a:r>
                  <a:rPr lang="fr-FR" dirty="0">
                    <a:latin typeface="Arial" panose="020B0604020202020204" pitchFamily="34" charset="0"/>
                    <a:cs typeface="Arial" panose="020B0604020202020204" pitchFamily="34" charset="0"/>
                  </a:rPr>
                  <a:t>Une probabilité </a:t>
                </a:r>
                <a14:m>
                  <m:oMath xmlns:m="http://schemas.openxmlformats.org/officeDocument/2006/math">
                    <m:r>
                      <a:rPr lang="fr-FR" dirty="0">
                        <a:latin typeface="Cambria Math" panose="02040503050406030204" pitchFamily="18" charset="0"/>
                        <a:cs typeface="Arial" panose="020B0604020202020204" pitchFamily="34" charset="0"/>
                      </a:rPr>
                      <m:t>𝑝</m:t>
                    </m:r>
                  </m:oMath>
                </a14:m>
                <a:endParaRPr lang="fr-FR" dirty="0">
                  <a:latin typeface="Arial" panose="020B0604020202020204" pitchFamily="34" charset="0"/>
                  <a:cs typeface="Arial" panose="020B0604020202020204" pitchFamily="34" charset="0"/>
                </a:endParaRPr>
              </a:p>
              <a:p>
                <a:pPr marL="500634" lvl="3" indent="-171450">
                  <a:lnSpc>
                    <a:spcPct val="150000"/>
                  </a:lnSpc>
                  <a:buClr>
                    <a:srgbClr val="00A69C"/>
                  </a:buClr>
                  <a:buSzPct val="100000"/>
                  <a:buFont typeface="Courier New" panose="02070309020205020404" pitchFamily="49" charset="0"/>
                  <a:buChar char="o"/>
                </a:pPr>
                <a:r>
                  <a:rPr lang="fr-FR" sz="1100" dirty="0">
                    <a:latin typeface="Arial" panose="020B0604020202020204" pitchFamily="34" charset="0"/>
                    <a:cs typeface="Arial" panose="020B0604020202020204" pitchFamily="34" charset="0"/>
                  </a:rPr>
                  <a:t>Si </a:t>
                </a:r>
                <a14:m>
                  <m:oMath xmlns:m="http://schemas.openxmlformats.org/officeDocument/2006/math">
                    <m:r>
                      <a:rPr lang="fr-FR" sz="1100" dirty="0">
                        <a:latin typeface="Cambria Math" panose="02040503050406030204" pitchFamily="18" charset="0"/>
                        <a:cs typeface="Arial" panose="020B0604020202020204" pitchFamily="34" charset="0"/>
                      </a:rPr>
                      <m:t>𝑝</m:t>
                    </m:r>
                    <m:r>
                      <a:rPr lang="fr-FR" sz="1100" dirty="0">
                        <a:latin typeface="Cambria Math" panose="02040503050406030204" pitchFamily="18" charset="0"/>
                        <a:cs typeface="Arial" panose="020B0604020202020204" pitchFamily="34" charset="0"/>
                      </a:rPr>
                      <m:t>&gt;= 0,5 </m:t>
                    </m:r>
                  </m:oMath>
                </a14:m>
                <a:r>
                  <a:rPr lang="fr-FR" sz="1100" dirty="0">
                    <a:latin typeface="Arial" panose="020B0604020202020204" pitchFamily="34" charset="0"/>
                    <a:cs typeface="Arial" panose="020B0604020202020204" pitchFamily="34" charset="0"/>
                  </a:rPr>
                  <a:t>l’individu est assigné à la classe 1 sinon à la classe 0</a:t>
                </a:r>
              </a:p>
            </p:txBody>
          </p:sp>
        </mc:Choice>
        <mc:Fallback xmlns="">
          <p:sp>
            <p:nvSpPr>
              <p:cNvPr id="25" name="Text Placeholder 7">
                <a:extLst>
                  <a:ext uri="{FF2B5EF4-FFF2-40B4-BE49-F238E27FC236}">
                    <a16:creationId xmlns:a16="http://schemas.microsoft.com/office/drawing/2014/main" id="{62972984-5670-47CC-94D3-A29E29C24B66}"/>
                  </a:ext>
                </a:extLst>
              </p:cNvPr>
              <p:cNvSpPr txBox="1">
                <a:spLocks noRot="1" noChangeAspect="1" noMove="1" noResize="1" noEditPoints="1" noAdjustHandles="1" noChangeArrowheads="1" noChangeShapeType="1" noTextEdit="1"/>
              </p:cNvSpPr>
              <p:nvPr/>
            </p:nvSpPr>
            <p:spPr>
              <a:xfrm>
                <a:off x="5010544" y="1325622"/>
                <a:ext cx="3594679" cy="1435672"/>
              </a:xfrm>
              <a:prstGeom prst="rect">
                <a:avLst/>
              </a:prstGeom>
              <a:blipFill>
                <a:blip r:embed="rId5"/>
                <a:stretch>
                  <a:fillRect l="-2542" b="-23305"/>
                </a:stretch>
              </a:blipFill>
            </p:spPr>
            <p:txBody>
              <a:bodyPr/>
              <a:lstStyle/>
              <a:p>
                <a:r>
                  <a:rPr lang="fr-FR">
                    <a:noFill/>
                  </a:rPr>
                  <a:t> </a:t>
                </a:r>
              </a:p>
            </p:txBody>
          </p:sp>
        </mc:Fallback>
      </mc:AlternateContent>
    </p:spTree>
    <p:extLst>
      <p:ext uri="{BB962C8B-B14F-4D97-AF65-F5344CB8AC3E}">
        <p14:creationId xmlns:p14="http://schemas.microsoft.com/office/powerpoint/2010/main" val="387207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Forward</a:t>
            </a:r>
            <a:r>
              <a:rPr lang="fr-FR" sz="1600" b="1" dirty="0">
                <a:solidFill>
                  <a:srgbClr val="1E96CD"/>
                </a:solidFill>
                <a:latin typeface="Arial" panose="020B0604020202020204" pitchFamily="34" charset="0"/>
                <a:cs typeface="Arial" panose="020B0604020202020204" pitchFamily="34" charset="0"/>
              </a:rPr>
              <a:t> propagation</a:t>
            </a:r>
          </a:p>
        </p:txBody>
      </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1551" y="1808868"/>
            <a:ext cx="2983674"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4150" lvl="2" indent="-177800">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Classification multi-classes : </a:t>
            </a:r>
          </a:p>
          <a:p>
            <a:pPr marL="360363" lvl="3" indent="-138113">
              <a:lnSpc>
                <a:spcPct val="150000"/>
              </a:lnSpc>
              <a:buClr>
                <a:schemeClr val="accent4"/>
              </a:buClr>
              <a:buFont typeface="Courier New" panose="02070309020205020404" pitchFamily="49" charset="0"/>
              <a:buChar char="o"/>
            </a:pPr>
            <a:r>
              <a:rPr lang="fr-FR" sz="1100" dirty="0">
                <a:latin typeface="Arial" panose="020B0604020202020204" pitchFamily="34" charset="0"/>
                <a:cs typeface="Arial" panose="020B0604020202020204" pitchFamily="34" charset="0"/>
              </a:rPr>
              <a:t>Un vecteur contenant la probabilité d’appartenir à chaque classe</a:t>
            </a:r>
          </a:p>
          <a:p>
            <a:pPr marL="360363" lvl="3" indent="-138113">
              <a:lnSpc>
                <a:spcPct val="150000"/>
              </a:lnSpc>
              <a:buClr>
                <a:schemeClr val="accent4"/>
              </a:buClr>
              <a:buFont typeface="Courier New" panose="02070309020205020404" pitchFamily="49" charset="0"/>
              <a:buChar char="o"/>
            </a:pPr>
            <a:r>
              <a:rPr lang="fr-FR" sz="1100" dirty="0">
                <a:latin typeface="Arial" panose="020B0604020202020204" pitchFamily="34" charset="0"/>
                <a:cs typeface="Arial" panose="020B0604020202020204" pitchFamily="34" charset="0"/>
              </a:rPr>
              <a:t>L’individu est assigné à la classe de plus grande probabilité</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4291342" y="1808868"/>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a:t>
            </a:r>
            <a:endParaRPr lang="fr-FR" sz="1100" dirty="0">
              <a:latin typeface="Arial" panose="020B0604020202020204" pitchFamily="34" charset="0"/>
              <a:cs typeface="Arial" panose="020B0604020202020204" pitchFamily="34" charset="0"/>
            </a:endParaRPr>
          </a:p>
        </p:txBody>
      </p:sp>
      <p:pic>
        <p:nvPicPr>
          <p:cNvPr id="22" name="Image 21">
            <a:extLst>
              <a:ext uri="{FF2B5EF4-FFF2-40B4-BE49-F238E27FC236}">
                <a16:creationId xmlns:a16="http://schemas.microsoft.com/office/drawing/2014/main" id="{33D13DB8-7515-4BBF-8154-37E3C62A48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342" y="2210277"/>
            <a:ext cx="4524046" cy="1385762"/>
          </a:xfrm>
          <a:prstGeom prst="rect">
            <a:avLst/>
          </a:prstGeom>
        </p:spPr>
      </p:pic>
    </p:spTree>
    <p:extLst>
      <p:ext uri="{BB962C8B-B14F-4D97-AF65-F5344CB8AC3E}">
        <p14:creationId xmlns:p14="http://schemas.microsoft.com/office/powerpoint/2010/main" val="42381092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Calcul de la perte du modèle (</a:t>
            </a:r>
            <a:r>
              <a:rPr lang="fr-FR" sz="1600" b="1" dirty="0" err="1">
                <a:solidFill>
                  <a:srgbClr val="1E96CD"/>
                </a:solidFill>
                <a:latin typeface="Arial" panose="020B0604020202020204" pitchFamily="34" charset="0"/>
                <a:cs typeface="Arial" panose="020B0604020202020204" pitchFamily="34" charset="0"/>
              </a:rPr>
              <a:t>Loss</a:t>
            </a:r>
            <a:r>
              <a:rPr lang="fr-FR" sz="1600" b="1" dirty="0">
                <a:solidFill>
                  <a:srgbClr val="1E96CD"/>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1550"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Une fonction représentant la perte du modèle qu’il faut minimiser (coût, </a:t>
                </a:r>
                <a:r>
                  <a:rPr lang="fr-FR" sz="1200" dirty="0" err="1">
                    <a:latin typeface="Arial" panose="020B0604020202020204" pitchFamily="34" charset="0"/>
                    <a:cs typeface="Arial" panose="020B0604020202020204" pitchFamily="34" charset="0"/>
                  </a:rPr>
                  <a:t>loss</a:t>
                </a:r>
                <a:r>
                  <a:rPr lang="fr-FR" sz="1200" dirty="0">
                    <a:latin typeface="Arial" panose="020B0604020202020204" pitchFamily="34" charset="0"/>
                    <a:cs typeface="Arial" panose="020B0604020202020204" pitchFamily="34" charset="0"/>
                  </a:rPr>
                  <a:t>)</a:t>
                </a:r>
              </a:p>
              <a:p>
                <a:pPr>
                  <a:lnSpc>
                    <a:spcPct val="150000"/>
                  </a:lnSpc>
                  <a:buClr>
                    <a:schemeClr val="accent4"/>
                  </a:buClr>
                </a:pPr>
                <a:r>
                  <a:rPr lang="fr-FR" sz="1200" dirty="0">
                    <a:latin typeface="Arial" panose="020B0604020202020204" pitchFamily="34" charset="0"/>
                    <a:cs typeface="Arial" panose="020B0604020202020204" pitchFamily="34" charset="0"/>
                  </a:rPr>
                  <a:t>En cas de régression : RMSE (Root </a:t>
                </a:r>
                <a:r>
                  <a:rPr lang="fr-FR" sz="1200" dirty="0" err="1">
                    <a:latin typeface="Arial" panose="020B0604020202020204" pitchFamily="34" charset="0"/>
                    <a:cs typeface="Arial" panose="020B0604020202020204" pitchFamily="34" charset="0"/>
                  </a:rPr>
                  <a:t>Mean</a:t>
                </a:r>
                <a:r>
                  <a:rPr lang="fr-FR" sz="1200" dirty="0">
                    <a:latin typeface="Arial" panose="020B0604020202020204" pitchFamily="34" charset="0"/>
                    <a:cs typeface="Arial" panose="020B0604020202020204" pitchFamily="34" charset="0"/>
                  </a:rPr>
                  <a:t> Square </a:t>
                </a:r>
                <a:r>
                  <a:rPr lang="fr-FR" sz="1200" dirty="0" err="1">
                    <a:latin typeface="Arial" panose="020B0604020202020204" pitchFamily="34" charset="0"/>
                    <a:cs typeface="Arial" panose="020B0604020202020204" pitchFamily="34" charset="0"/>
                  </a:rPr>
                  <a:t>Error</a:t>
                </a:r>
                <a:r>
                  <a:rPr lang="fr-FR" sz="1200" dirty="0">
                    <a:latin typeface="Arial" panose="020B0604020202020204" pitchFamily="34" charset="0"/>
                    <a:cs typeface="Arial" panose="020B0604020202020204" pitchFamily="34" charset="0"/>
                  </a:rPr>
                  <a:t>)</a:t>
                </a:r>
              </a:p>
              <a:p>
                <a:pPr lvl="1">
                  <a:lnSpc>
                    <a:spcPct val="150000"/>
                  </a:lnSpc>
                </a:pPr>
                <a:endParaRPr lang="fr-FR" sz="1400" dirty="0">
                  <a:latin typeface="Arial" panose="020B0604020202020204" pitchFamily="34" charset="0"/>
                </a:endParaRPr>
              </a:p>
              <a:p>
                <a:pPr marL="540000" lvl="2" indent="0">
                  <a:buNone/>
                </a:pPr>
                <a:endParaRPr lang="fr-FR" sz="1400" dirty="0">
                  <a:latin typeface="Arial" panose="020B0604020202020204" pitchFamily="34" charset="0"/>
                </a:endParaRPr>
              </a:p>
              <a:p>
                <a:pPr marL="540000" lvl="2" indent="0">
                  <a:buNone/>
                </a:pPr>
                <a:endParaRPr lang="fr-FR" sz="1400" i="1" dirty="0">
                  <a:latin typeface="Cambria Math" panose="02040503050406030204" pitchFamily="18" charset="0"/>
                </a:endParaRPr>
              </a:p>
              <a:p>
                <a:pPr marL="540000" lvl="2" indent="0">
                  <a:buNone/>
                </a:pPr>
                <a:endParaRPr lang="fr-FR" sz="1400" i="1" dirty="0">
                  <a:latin typeface="Cambria Math" panose="02040503050406030204" pitchFamily="18" charset="0"/>
                </a:endParaRPr>
              </a:p>
              <a:p>
                <a:pPr marL="540000" lvl="2" indent="0">
                  <a:buNone/>
                </a:pPr>
                <a14:m>
                  <m:oMath xmlns:m="http://schemas.openxmlformats.org/officeDocument/2006/math">
                    <m:r>
                      <a:rPr lang="fr-FR" i="1" dirty="0" smtClean="0">
                        <a:latin typeface="Cambria Math" panose="02040503050406030204" pitchFamily="18" charset="0"/>
                      </a:rPr>
                      <m:t>𝑛</m:t>
                    </m:r>
                  </m:oMath>
                </a14:m>
                <a:r>
                  <a:rPr lang="fr-FR" dirty="0">
                    <a:latin typeface="Arial" panose="020B0604020202020204" pitchFamily="34" charset="0"/>
                  </a:rPr>
                  <a:t> : le nombre d’individus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971550" y="1325622"/>
                <a:ext cx="3594679" cy="1435672"/>
              </a:xfrm>
              <a:prstGeom prst="rect">
                <a:avLst/>
              </a:prstGeom>
              <a:blipFill>
                <a:blip r:embed="rId3"/>
                <a:stretch>
                  <a:fillRect l="-2465" r="-1761" b="-8245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En cas de classification : Cross </a:t>
                </a:r>
                <a:r>
                  <a:rPr lang="fr-FR" sz="1200" dirty="0" err="1">
                    <a:latin typeface="Arial" panose="020B0604020202020204" pitchFamily="34" charset="0"/>
                    <a:cs typeface="Arial" panose="020B0604020202020204" pitchFamily="34" charset="0"/>
                  </a:rPr>
                  <a:t>Entropy</a:t>
                </a:r>
                <a:endParaRPr lang="fr-FR" sz="1200" dirty="0">
                  <a:latin typeface="Arial" panose="020B0604020202020204" pitchFamily="34" charset="0"/>
                  <a:cs typeface="Arial" panose="020B0604020202020204" pitchFamily="34" charset="0"/>
                </a:endParaRPr>
              </a:p>
              <a:p>
                <a:pPr marL="329184" lvl="2">
                  <a:lnSpc>
                    <a:spcPct val="150000"/>
                  </a:lnSpc>
                  <a:buClr>
                    <a:srgbClr val="00A69C"/>
                  </a:buClr>
                  <a:buSzPct val="100000"/>
                </a:pPr>
                <a:r>
                  <a:rPr lang="fr-FR" dirty="0">
                    <a:latin typeface="Arial" panose="020B0604020202020204" pitchFamily="34" charset="0"/>
                    <a:cs typeface="Arial" panose="020B0604020202020204" pitchFamily="34" charset="0"/>
                  </a:rPr>
                  <a:t>Binaire : </a:t>
                </a:r>
              </a:p>
              <a:p>
                <a:pPr marL="500634" lvl="3" indent="-171450">
                  <a:lnSpc>
                    <a:spcPct val="150000"/>
                  </a:lnSpc>
                  <a:buClr>
                    <a:srgbClr val="00A69C"/>
                  </a:buClr>
                  <a:buSzPct val="100000"/>
                  <a:buFont typeface="Courier New" panose="02070309020205020404" pitchFamily="49" charset="0"/>
                  <a:buChar char="o"/>
                </a:pPr>
                <a:r>
                  <a:rPr lang="fr-FR" sz="1200" dirty="0">
                    <a:latin typeface="Arial" panose="020B0604020202020204" pitchFamily="34" charset="0"/>
                    <a:cs typeface="Arial" panose="020B0604020202020204" pitchFamily="34" charset="0"/>
                  </a:rPr>
                  <a:t>Pour un individu </a:t>
                </a:r>
                <a14:m>
                  <m:oMath xmlns:m="http://schemas.openxmlformats.org/officeDocument/2006/math">
                    <m:r>
                      <a:rPr lang="fr-FR" sz="1200" dirty="0">
                        <a:latin typeface="Cambria Math" panose="02040503050406030204" pitchFamily="18" charset="0"/>
                      </a:rPr>
                      <m:t>𝑥</m:t>
                    </m:r>
                  </m:oMath>
                </a14:m>
                <a:r>
                  <a:rPr lang="fr-FR" sz="1200" dirty="0">
                    <a:latin typeface="Arial" panose="020B0604020202020204" pitchFamily="34" charset="0"/>
                    <a:cs typeface="Arial" panose="020B0604020202020204" pitchFamily="34" charset="0"/>
                  </a:rPr>
                  <a:t> de label </a:t>
                </a:r>
                <a14:m>
                  <m:oMath xmlns:m="http://schemas.openxmlformats.org/officeDocument/2006/math">
                    <m:r>
                      <a:rPr lang="fr-FR" sz="1200" dirty="0">
                        <a:latin typeface="Cambria Math" panose="02040503050406030204" pitchFamily="18" charset="0"/>
                      </a:rPr>
                      <m:t>𝑦</m:t>
                    </m:r>
                  </m:oMath>
                </a14:m>
                <a:r>
                  <a:rPr lang="fr-FR" sz="1200" dirty="0">
                    <a:latin typeface="Arial" panose="020B0604020202020204" pitchFamily="34" charset="0"/>
                    <a:cs typeface="Arial" panose="020B0604020202020204" pitchFamily="34" charset="0"/>
                  </a:rPr>
                  <a:t> et de probabilité prédite </a:t>
                </a:r>
                <a14:m>
                  <m:oMath xmlns:m="http://schemas.openxmlformats.org/officeDocument/2006/math">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oMath>
                </a14:m>
                <a:r>
                  <a:rPr lang="fr-FR" sz="1200" dirty="0">
                    <a:latin typeface="Arial" panose="020B0604020202020204" pitchFamily="34" charset="0"/>
                    <a:cs typeface="Arial" panose="020B0604020202020204" pitchFamily="34" charset="0"/>
                  </a:rPr>
                  <a:t> </a:t>
                </a:r>
              </a:p>
              <a:p>
                <a:pPr marL="329184" lvl="3" indent="0">
                  <a:lnSpc>
                    <a:spcPct val="150000"/>
                  </a:lnSpc>
                  <a:buClr>
                    <a:srgbClr val="00A69C"/>
                  </a:buClr>
                  <a:buSzPct val="100000"/>
                  <a:buNone/>
                </a:pPr>
                <a:r>
                  <a:rPr lang="fr-FR" sz="1600" dirty="0">
                    <a:latin typeface="Arial" panose="020B0604020202020204" pitchFamily="34" charset="0"/>
                    <a:cs typeface="Arial" panose="020B0604020202020204" pitchFamily="34" charset="0"/>
                  </a:rPr>
                  <a:t>   </a:t>
                </a:r>
                <a14:m>
                  <m:oMath xmlns:m="http://schemas.openxmlformats.org/officeDocument/2006/math">
                    <m:r>
                      <a:rPr lang="fr-FR" sz="1200">
                        <a:latin typeface="Cambria Math" panose="02040503050406030204" pitchFamily="18" charset="0"/>
                      </a:rPr>
                      <m:t>𝐿</m:t>
                    </m:r>
                    <m:r>
                      <a:rPr lang="fr-FR" sz="1200">
                        <a:latin typeface="Cambria Math" panose="02040503050406030204" pitchFamily="18" charset="0"/>
                      </a:rPr>
                      <m:t>=−(</m:t>
                    </m:r>
                    <m:r>
                      <a:rPr lang="fr-FR" sz="1200">
                        <a:latin typeface="Cambria Math" panose="02040503050406030204" pitchFamily="18" charset="0"/>
                      </a:rPr>
                      <m:t>𝑦</m:t>
                    </m:r>
                    <m:r>
                      <a:rPr lang="fr-FR" sz="1200">
                        <a:latin typeface="Cambria Math" panose="02040503050406030204" pitchFamily="18" charset="0"/>
                      </a:rPr>
                      <m:t>∗</m:t>
                    </m:r>
                    <m:func>
                      <m:funcPr>
                        <m:ctrlPr>
                          <a:rPr lang="fr-FR" sz="1200" i="1">
                            <a:latin typeface="Cambria Math" panose="02040503050406030204" pitchFamily="18" charset="0"/>
                          </a:rPr>
                        </m:ctrlPr>
                      </m:funcPr>
                      <m:fName>
                        <m:r>
                          <m:rPr>
                            <m:sty m:val="p"/>
                          </m:rPr>
                          <a:rPr lang="fr-FR" sz="1200">
                            <a:latin typeface="Cambria Math" panose="02040503050406030204" pitchFamily="18" charset="0"/>
                          </a:rPr>
                          <m:t>log</m:t>
                        </m:r>
                      </m:fName>
                      <m:e>
                        <m:d>
                          <m:dPr>
                            <m:ctrlPr>
                              <a:rPr lang="fr-FR" sz="1200" i="1">
                                <a:latin typeface="Cambria Math" panose="02040503050406030204" pitchFamily="18" charset="0"/>
                              </a:rPr>
                            </m:ctrlPr>
                          </m:dPr>
                          <m:e>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e>
                        </m:d>
                      </m:e>
                    </m:func>
                    <m:r>
                      <a:rPr lang="fr-FR" sz="1200">
                        <a:latin typeface="Cambria Math" panose="02040503050406030204" pitchFamily="18" charset="0"/>
                      </a:rPr>
                      <m:t>+</m:t>
                    </m:r>
                    <m:d>
                      <m:dPr>
                        <m:ctrlPr>
                          <a:rPr lang="fr-FR" sz="1200" i="1">
                            <a:latin typeface="Cambria Math" panose="02040503050406030204" pitchFamily="18" charset="0"/>
                          </a:rPr>
                        </m:ctrlPr>
                      </m:dPr>
                      <m:e>
                        <m:r>
                          <a:rPr lang="fr-FR" sz="1200">
                            <a:latin typeface="Cambria Math" panose="02040503050406030204" pitchFamily="18" charset="0"/>
                          </a:rPr>
                          <m:t>1−</m:t>
                        </m:r>
                        <m:r>
                          <a:rPr lang="fr-FR" sz="1200">
                            <a:latin typeface="Cambria Math" panose="02040503050406030204" pitchFamily="18" charset="0"/>
                          </a:rPr>
                          <m:t>𝑦</m:t>
                        </m:r>
                      </m:e>
                    </m:d>
                    <m:r>
                      <a:rPr lang="fr-FR" sz="1200">
                        <a:latin typeface="Cambria Math" panose="02040503050406030204" pitchFamily="18" charset="0"/>
                      </a:rPr>
                      <m:t>∗</m:t>
                    </m:r>
                    <m:func>
                      <m:funcPr>
                        <m:ctrlPr>
                          <a:rPr lang="fr-FR" sz="1200" i="1">
                            <a:latin typeface="Cambria Math" panose="02040503050406030204" pitchFamily="18" charset="0"/>
                          </a:rPr>
                        </m:ctrlPr>
                      </m:funcPr>
                      <m:fName>
                        <m:r>
                          <m:rPr>
                            <m:sty m:val="p"/>
                          </m:rPr>
                          <a:rPr lang="fr-FR" sz="1200">
                            <a:latin typeface="Cambria Math" panose="02040503050406030204" pitchFamily="18" charset="0"/>
                          </a:rPr>
                          <m:t>log</m:t>
                        </m:r>
                      </m:fName>
                      <m:e>
                        <m:d>
                          <m:dPr>
                            <m:ctrlPr>
                              <a:rPr lang="fr-FR" sz="1200" i="1">
                                <a:latin typeface="Cambria Math" panose="02040503050406030204" pitchFamily="18" charset="0"/>
                              </a:rPr>
                            </m:ctrlPr>
                          </m:dPr>
                          <m:e>
                            <m:r>
                              <a:rPr lang="fr-FR" sz="1200">
                                <a:latin typeface="Cambria Math" panose="02040503050406030204" pitchFamily="18" charset="0"/>
                              </a:rPr>
                              <m:t>1−</m:t>
                            </m:r>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e>
                        </m:d>
                      </m:e>
                    </m:func>
                    <m:r>
                      <a:rPr lang="fr-FR" sz="1200" smtClean="0">
                        <a:latin typeface="Cambria Math" panose="02040503050406030204" pitchFamily="18" charset="0"/>
                      </a:rPr>
                      <m:t>)</m:t>
                    </m:r>
                  </m:oMath>
                </a14:m>
                <a:endParaRPr lang="fr-FR" sz="1200" dirty="0">
                  <a:latin typeface="Arial" panose="020B0604020202020204" pitchFamily="34" charset="0"/>
                  <a:cs typeface="Arial" panose="020B0604020202020204" pitchFamily="34" charset="0"/>
                </a:endParaRPr>
              </a:p>
            </p:txBody>
          </p:sp>
        </mc:Choice>
        <mc:Fallback xmlns="">
          <p:sp>
            <p:nvSpPr>
              <p:cNvPr id="23" name="Text Placeholder 7">
                <a:extLst>
                  <a:ext uri="{FF2B5EF4-FFF2-40B4-BE49-F238E27FC236}">
                    <a16:creationId xmlns:a16="http://schemas.microsoft.com/office/drawing/2014/main" id="{738F9327-9FE7-4842-952C-DCE8E200FA4F}"/>
                  </a:ext>
                </a:extLst>
              </p:cNvPr>
              <p:cNvSpPr txBox="1">
                <a:spLocks noRot="1" noChangeAspect="1" noMove="1" noResize="1" noEditPoints="1" noAdjustHandles="1" noChangeArrowheads="1" noChangeShapeType="1" noTextEdit="1"/>
              </p:cNvSpPr>
              <p:nvPr/>
            </p:nvSpPr>
            <p:spPr>
              <a:xfrm>
                <a:off x="5010544" y="1325622"/>
                <a:ext cx="3594679" cy="1435672"/>
              </a:xfrm>
              <a:prstGeom prst="rect">
                <a:avLst/>
              </a:prstGeom>
              <a:blipFill>
                <a:blip r:embed="rId4"/>
                <a:stretch>
                  <a:fillRect l="-2542" r="-2203" b="-12288"/>
                </a:stretch>
              </a:blipFill>
            </p:spPr>
            <p:txBody>
              <a:bodyPr/>
              <a:lstStyle/>
              <a:p>
                <a:r>
                  <a:rPr lang="fr-FR">
                    <a:noFill/>
                  </a:rPr>
                  <a:t> </a:t>
                </a:r>
              </a:p>
            </p:txBody>
          </p:sp>
        </mc:Fallback>
      </mc:AlternateContent>
      <p:pic>
        <p:nvPicPr>
          <p:cNvPr id="24" name="Image 23">
            <a:extLst>
              <a:ext uri="{FF2B5EF4-FFF2-40B4-BE49-F238E27FC236}">
                <a16:creationId xmlns:a16="http://schemas.microsoft.com/office/drawing/2014/main" id="{938BBD54-C222-4E63-A008-339AEDD22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872" y="2577360"/>
            <a:ext cx="2446729" cy="764919"/>
          </a:xfrm>
          <a:prstGeom prst="rect">
            <a:avLst/>
          </a:prstGeom>
        </p:spPr>
      </p:pic>
      <p:pic>
        <p:nvPicPr>
          <p:cNvPr id="25" name="Image 24">
            <a:extLst>
              <a:ext uri="{FF2B5EF4-FFF2-40B4-BE49-F238E27FC236}">
                <a16:creationId xmlns:a16="http://schemas.microsoft.com/office/drawing/2014/main" id="{F0916A0E-9A2D-4B5A-9628-6C5C272BE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3282" y="2959818"/>
            <a:ext cx="2446729" cy="1832685"/>
          </a:xfrm>
          <a:prstGeom prst="rect">
            <a:avLst/>
          </a:prstGeom>
        </p:spPr>
      </p:pic>
    </p:spTree>
    <p:extLst>
      <p:ext uri="{BB962C8B-B14F-4D97-AF65-F5344CB8AC3E}">
        <p14:creationId xmlns:p14="http://schemas.microsoft.com/office/powerpoint/2010/main" val="39517842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Calcul de la perte du modèle (</a:t>
            </a:r>
            <a:r>
              <a:rPr lang="fr-FR" sz="1600" b="1" dirty="0" err="1">
                <a:solidFill>
                  <a:srgbClr val="1E96CD"/>
                </a:solidFill>
                <a:latin typeface="Arial" panose="020B0604020202020204" pitchFamily="34" charset="0"/>
                <a:cs typeface="Arial" panose="020B0604020202020204" pitchFamily="34" charset="0"/>
              </a:rPr>
              <a:t>Loss</a:t>
            </a:r>
            <a:r>
              <a:rPr lang="fr-FR" sz="1600" b="1" dirty="0">
                <a:solidFill>
                  <a:srgbClr val="1E96CD"/>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1550" y="1500385"/>
                <a:ext cx="3643675"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Mutli-classes :</a:t>
                </a:r>
              </a:p>
              <a:p>
                <a:pPr marL="500634" lvl="3" indent="-171450">
                  <a:lnSpc>
                    <a:spcPct val="150000"/>
                  </a:lnSpc>
                  <a:buClr>
                    <a:srgbClr val="00A69C"/>
                  </a:buClr>
                  <a:buSzPct val="100000"/>
                  <a:buFont typeface="Courier New" panose="02070309020205020404" pitchFamily="49" charset="0"/>
                  <a:buChar char="o"/>
                </a:pPr>
                <a:r>
                  <a:rPr lang="fr-FR" sz="1100" dirty="0">
                    <a:latin typeface="Arial" panose="020B0604020202020204" pitchFamily="34" charset="0"/>
                    <a:cs typeface="Arial" panose="020B0604020202020204" pitchFamily="34" charset="0"/>
                  </a:rPr>
                  <a:t>Pour un individu </a:t>
                </a:r>
                <a14:m>
                  <m:oMath xmlns:m="http://schemas.openxmlformats.org/officeDocument/2006/math">
                    <m:r>
                      <a:rPr lang="fr-FR" sz="1100" dirty="0">
                        <a:latin typeface="Cambria Math" panose="02040503050406030204" pitchFamily="18" charset="0"/>
                      </a:rPr>
                      <m:t>𝑥</m:t>
                    </m:r>
                  </m:oMath>
                </a14:m>
                <a:r>
                  <a:rPr lang="fr-FR" sz="1100" dirty="0">
                    <a:latin typeface="Arial" panose="020B0604020202020204" pitchFamily="34" charset="0"/>
                    <a:cs typeface="Arial" panose="020B0604020202020204" pitchFamily="34" charset="0"/>
                  </a:rPr>
                  <a:t> de label </a:t>
                </a:r>
                <a14:m>
                  <m:oMath xmlns:m="http://schemas.openxmlformats.org/officeDocument/2006/math">
                    <m:r>
                      <a:rPr lang="fr-FR" sz="1100" dirty="0">
                        <a:latin typeface="Cambria Math" panose="02040503050406030204" pitchFamily="18" charset="0"/>
                      </a:rPr>
                      <m:t>𝑦</m:t>
                    </m:r>
                  </m:oMath>
                </a14:m>
                <a:r>
                  <a:rPr lang="fr-FR" sz="1100" dirty="0">
                    <a:latin typeface="Arial" panose="020B0604020202020204" pitchFamily="34" charset="0"/>
                    <a:cs typeface="Arial" panose="020B0604020202020204" pitchFamily="34" charset="0"/>
                  </a:rPr>
                  <a:t> et de probabilité prédite </a:t>
                </a:r>
                <a14:m>
                  <m:oMath xmlns:m="http://schemas.openxmlformats.org/officeDocument/2006/math">
                    <m:acc>
                      <m:accPr>
                        <m:chr m:val="̂"/>
                        <m:ctrlPr>
                          <a:rPr lang="fr-FR" sz="1100" i="1">
                            <a:latin typeface="Cambria Math" panose="02040503050406030204" pitchFamily="18" charset="0"/>
                          </a:rPr>
                        </m:ctrlPr>
                      </m:accPr>
                      <m:e>
                        <m:r>
                          <a:rPr lang="fr-FR" sz="1100">
                            <a:latin typeface="Cambria Math" panose="02040503050406030204" pitchFamily="18" charset="0"/>
                          </a:rPr>
                          <m:t>𝑦</m:t>
                        </m:r>
                      </m:e>
                    </m:acc>
                  </m:oMath>
                </a14:m>
                <a:r>
                  <a:rPr lang="fr-FR" sz="1100" dirty="0">
                    <a:latin typeface="Arial" panose="020B0604020202020204" pitchFamily="34" charset="0"/>
                    <a:cs typeface="Arial" panose="020B0604020202020204" pitchFamily="34" charset="0"/>
                  </a:rPr>
                  <a:t> pour la classe </a:t>
                </a:r>
                <a14:m>
                  <m:oMath xmlns:m="http://schemas.openxmlformats.org/officeDocument/2006/math">
                    <m:r>
                      <a:rPr lang="fr-FR" sz="1100" dirty="0">
                        <a:latin typeface="Cambria Math" panose="02040503050406030204" pitchFamily="18" charset="0"/>
                      </a:rPr>
                      <m:t>𝑦</m:t>
                    </m:r>
                  </m:oMath>
                </a14:m>
                <a:r>
                  <a:rPr lang="fr-FR" sz="1100" dirty="0">
                    <a:latin typeface="Arial" panose="020B0604020202020204" pitchFamily="34" charset="0"/>
                    <a:cs typeface="Arial" panose="020B0604020202020204" pitchFamily="34" charset="0"/>
                  </a:rPr>
                  <a:t> </a:t>
                </a:r>
                <a14:m>
                  <m:oMath xmlns:m="http://schemas.openxmlformats.org/officeDocument/2006/math">
                    <m:r>
                      <a:rPr lang="fr-FR" sz="1100">
                        <a:latin typeface="Cambria Math" panose="02040503050406030204" pitchFamily="18" charset="0"/>
                      </a:rPr>
                      <m:t>𝐿</m:t>
                    </m:r>
                    <m:r>
                      <a:rPr lang="fr-FR" sz="1100">
                        <a:latin typeface="Cambria Math" panose="02040503050406030204" pitchFamily="18" charset="0"/>
                      </a:rPr>
                      <m:t>=−</m:t>
                    </m:r>
                    <m:func>
                      <m:funcPr>
                        <m:ctrlPr>
                          <a:rPr lang="fr-FR" sz="1100" i="1">
                            <a:latin typeface="Cambria Math" panose="02040503050406030204" pitchFamily="18" charset="0"/>
                          </a:rPr>
                        </m:ctrlPr>
                      </m:funcPr>
                      <m:fName>
                        <m:r>
                          <m:rPr>
                            <m:sty m:val="p"/>
                          </m:rPr>
                          <a:rPr lang="fr-FR" sz="1100">
                            <a:latin typeface="Cambria Math" panose="02040503050406030204" pitchFamily="18" charset="0"/>
                          </a:rPr>
                          <m:t>log</m:t>
                        </m:r>
                      </m:fName>
                      <m:e>
                        <m:d>
                          <m:dPr>
                            <m:ctrlPr>
                              <a:rPr lang="fr-FR" sz="1100" i="1">
                                <a:latin typeface="Cambria Math" panose="02040503050406030204" pitchFamily="18" charset="0"/>
                              </a:rPr>
                            </m:ctrlPr>
                          </m:dPr>
                          <m:e>
                            <m:acc>
                              <m:accPr>
                                <m:chr m:val="̂"/>
                                <m:ctrlPr>
                                  <a:rPr lang="fr-FR" sz="1100" i="1">
                                    <a:latin typeface="Cambria Math" panose="02040503050406030204" pitchFamily="18" charset="0"/>
                                  </a:rPr>
                                </m:ctrlPr>
                              </m:accPr>
                              <m:e>
                                <m:r>
                                  <a:rPr lang="fr-FR" sz="1100">
                                    <a:latin typeface="Cambria Math" panose="02040503050406030204" pitchFamily="18" charset="0"/>
                                  </a:rPr>
                                  <m:t>𝑦</m:t>
                                </m:r>
                              </m:e>
                            </m:acc>
                          </m:e>
                        </m:d>
                      </m:e>
                    </m:func>
                  </m:oMath>
                </a14:m>
                <a:endParaRPr lang="fr-FR" sz="1100" dirty="0">
                  <a:latin typeface="Arial" panose="020B0604020202020204" pitchFamily="34" charset="0"/>
                </a:endParaRPr>
              </a:p>
              <a:p>
                <a:pPr marL="500634" lvl="3" indent="-171450">
                  <a:lnSpc>
                    <a:spcPct val="150000"/>
                  </a:lnSpc>
                  <a:buClr>
                    <a:srgbClr val="00A69C"/>
                  </a:buClr>
                  <a:buSzPct val="100000"/>
                  <a:buFont typeface="Courier New" panose="02070309020205020404" pitchFamily="49" charset="0"/>
                  <a:buChar char="o"/>
                </a:pPr>
                <a:r>
                  <a:rPr lang="fr-FR" sz="1200" dirty="0">
                    <a:latin typeface="Arial" panose="020B0604020202020204" pitchFamily="34" charset="0"/>
                    <a:cs typeface="Arial" panose="020B0604020202020204" pitchFamily="34" charset="0"/>
                  </a:rPr>
                  <a:t>Nulle pour une probabilité maximale </a:t>
                </a:r>
                <a14:m>
                  <m:oMath xmlns:m="http://schemas.openxmlformats.org/officeDocument/2006/math">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r>
                      <a:rPr lang="fr-FR" sz="1200">
                        <a:latin typeface="Cambria Math" panose="02040503050406030204" pitchFamily="18" charset="0"/>
                      </a:rPr>
                      <m:t>=1 </m:t>
                    </m:r>
                  </m:oMath>
                </a14:m>
                <a:endParaRPr lang="fr-FR" sz="1200" dirty="0">
                  <a:latin typeface="Arial" panose="020B0604020202020204" pitchFamily="34" charset="0"/>
                </a:endParaRPr>
              </a:p>
              <a:p>
                <a:pPr marL="500634" lvl="3" indent="-171450">
                  <a:lnSpc>
                    <a:spcPct val="150000"/>
                  </a:lnSpc>
                  <a:buClr>
                    <a:srgbClr val="00A69C"/>
                  </a:buClr>
                  <a:buSzPct val="100000"/>
                  <a:buFont typeface="Courier New" panose="02070309020205020404" pitchFamily="49" charset="0"/>
                  <a:buChar char="o"/>
                </a:pPr>
                <a:endParaRPr lang="fr-FR" sz="1200" dirty="0">
                  <a:latin typeface="Arial" panose="020B0604020202020204" pitchFamily="34" charset="0"/>
                </a:endParaRPr>
              </a:p>
              <a:p>
                <a:pPr marL="336042" lvl="2" indent="-171450">
                  <a:lnSpc>
                    <a:spcPct val="150000"/>
                  </a:lnSpc>
                  <a:buClr>
                    <a:srgbClr val="00A69C"/>
                  </a:buClr>
                  <a:buFont typeface="Wingdings" panose="05000000000000000000" pitchFamily="2" charset="2"/>
                  <a:buChar char="§"/>
                </a:pPr>
                <a:r>
                  <a:rPr lang="fr-FR" sz="1200" dirty="0">
                    <a:latin typeface="Arial" panose="020B0604020202020204" pitchFamily="34" charset="0"/>
                    <a:cs typeface="Arial" panose="020B0604020202020204" pitchFamily="34" charset="0"/>
                  </a:rPr>
                  <a:t>Dans les 2 cas, la </a:t>
                </a:r>
                <a:r>
                  <a:rPr lang="fr-FR" sz="1200" dirty="0" err="1">
                    <a:latin typeface="Arial" panose="020B0604020202020204" pitchFamily="34" charset="0"/>
                    <a:cs typeface="Arial" panose="020B0604020202020204" pitchFamily="34" charset="0"/>
                  </a:rPr>
                  <a:t>loss</a:t>
                </a:r>
                <a:r>
                  <a:rPr lang="fr-FR" sz="1200" dirty="0">
                    <a:latin typeface="Arial" panose="020B0604020202020204" pitchFamily="34" charset="0"/>
                    <a:cs typeface="Arial" panose="020B0604020202020204" pitchFamily="34" charset="0"/>
                  </a:rPr>
                  <a:t> totale du modèle est la moyenne des </a:t>
                </a:r>
                <a:r>
                  <a:rPr lang="fr-FR" sz="1200" dirty="0" err="1">
                    <a:latin typeface="Arial" panose="020B0604020202020204" pitchFamily="34" charset="0"/>
                    <a:cs typeface="Arial" panose="020B0604020202020204" pitchFamily="34" charset="0"/>
                  </a:rPr>
                  <a:t>loss</a:t>
                </a:r>
                <a:r>
                  <a:rPr lang="fr-FR" sz="1200" dirty="0">
                    <a:latin typeface="Arial" panose="020B0604020202020204" pitchFamily="34" charset="0"/>
                    <a:cs typeface="Arial" panose="020B0604020202020204" pitchFamily="34" charset="0"/>
                  </a:rPr>
                  <a:t> des individus</a:t>
                </a:r>
                <a:endParaRPr lang="fr-FR" sz="1400" i="1" dirty="0">
                  <a:latin typeface="Cambria Math" panose="02040503050406030204" pitchFamily="18" charset="0"/>
                </a:endParaRPr>
              </a:p>
              <a:p>
                <a:pPr marL="540000" lvl="2" indent="0">
                  <a:buNone/>
                </a:pPr>
                <a:endParaRPr lang="fr-FR" sz="1400" i="1" dirty="0">
                  <a:latin typeface="Cambria Math" panose="02040503050406030204" pitchFamily="18"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971550" y="1500385"/>
                <a:ext cx="3643675" cy="1435672"/>
              </a:xfrm>
              <a:prstGeom prst="rect">
                <a:avLst/>
              </a:prstGeom>
              <a:blipFill>
                <a:blip r:embed="rId3"/>
                <a:stretch>
                  <a:fillRect b="-48246"/>
                </a:stretch>
              </a:blipFill>
            </p:spPr>
            <p:txBody>
              <a:bodyPr/>
              <a:lstStyle/>
              <a:p>
                <a:r>
                  <a:rPr lang="fr-FR">
                    <a:noFill/>
                  </a:rPr>
                  <a:t> </a:t>
                </a:r>
              </a:p>
            </p:txBody>
          </p:sp>
        </mc:Fallback>
      </mc:AlternateContent>
    </p:spTree>
    <p:extLst>
      <p:ext uri="{BB962C8B-B14F-4D97-AF65-F5344CB8AC3E}">
        <p14:creationId xmlns:p14="http://schemas.microsoft.com/office/powerpoint/2010/main" val="4248562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Backpropagation</a:t>
            </a:r>
            <a:endParaRPr lang="fr-FR" sz="1600" b="1" dirty="0">
              <a:solidFill>
                <a:srgbClr val="1E96CD"/>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rPr>
                  <a:t>Mettre à jour les paramètres du réseau de neurones </a:t>
                </a:r>
                <a14:m>
                  <m:oMath xmlns:m="http://schemas.openxmlformats.org/officeDocument/2006/math">
                    <m:r>
                      <a:rPr lang="fr-FR" sz="1200" i="1" dirty="0">
                        <a:latin typeface="Cambria Math" panose="02040503050406030204" pitchFamily="18" charset="0"/>
                      </a:rPr>
                      <m:t>(</m:t>
                    </m:r>
                    <m:r>
                      <a:rPr lang="fr-FR" sz="1200" i="1" dirty="0" err="1">
                        <a:latin typeface="Cambria Math" panose="02040503050406030204" pitchFamily="18" charset="0"/>
                      </a:rPr>
                      <m:t>𝑊</m:t>
                    </m:r>
                    <m:r>
                      <a:rPr lang="fr-FR" sz="1200" i="1" dirty="0" err="1">
                        <a:latin typeface="Cambria Math" panose="02040503050406030204" pitchFamily="18" charset="0"/>
                      </a:rPr>
                      <m:t>,</m:t>
                    </m:r>
                    <m:r>
                      <a:rPr lang="fr-FR" sz="1200" i="1" dirty="0" err="1">
                        <a:latin typeface="Cambria Math" panose="02040503050406030204" pitchFamily="18" charset="0"/>
                      </a:rPr>
                      <m:t>𝑏</m:t>
                    </m:r>
                    <m:r>
                      <a:rPr lang="fr-FR" sz="1200" i="1" dirty="0">
                        <a:latin typeface="Cambria Math" panose="02040503050406030204" pitchFamily="18" charset="0"/>
                      </a:rPr>
                      <m:t>)</m:t>
                    </m:r>
                  </m:oMath>
                </a14:m>
                <a:r>
                  <a:rPr lang="fr-FR" sz="1200" dirty="0">
                    <a:latin typeface="Arial" panose="020B0604020202020204" pitchFamily="34" charset="0"/>
                  </a:rPr>
                  <a:t> en allant de la couche de sortie vers la 1</a:t>
                </a:r>
                <a:r>
                  <a:rPr lang="fr-FR" sz="1200" baseline="30000" dirty="0">
                    <a:latin typeface="Arial" panose="020B0604020202020204" pitchFamily="34" charset="0"/>
                  </a:rPr>
                  <a:t>ère</a:t>
                </a:r>
                <a:r>
                  <a:rPr lang="fr-FR" sz="1200" dirty="0">
                    <a:latin typeface="Arial" panose="020B0604020202020204" pitchFamily="34" charset="0"/>
                  </a:rPr>
                  <a:t> couche cachée pour minimiser la fonction perte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465"/>
                </a:stretch>
              </a:blipFill>
            </p:spPr>
            <p:txBody>
              <a:bodyPr/>
              <a:lstStyle/>
              <a:p>
                <a:r>
                  <a:rPr lang="fr-FR">
                    <a:noFill/>
                  </a:rPr>
                  <a:t> </a:t>
                </a:r>
              </a:p>
            </p:txBody>
          </p:sp>
        </mc:Fallback>
      </mc:AlternateContent>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Descente du gradient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Algorithme de recherche d’un minimum d’une fonction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Parcours de la surface d’une fonction dans le sens opposé de sa dérivée jusqu’à obtention du minimum</a:t>
            </a:r>
          </a:p>
          <a:p>
            <a:pPr marL="171450" lvl="1" indent="-171450">
              <a:lnSpc>
                <a:spcPct val="150000"/>
              </a:lnSpc>
              <a:buClr>
                <a:srgbClr val="00A69C"/>
              </a:buClr>
              <a:buSzPct val="100000"/>
              <a:buFont typeface="Courier New" panose="02070309020205020404" pitchFamily="49" charset="0"/>
              <a:buChar char="o"/>
            </a:pPr>
            <a:endParaRPr lang="fr-FR" sz="1300" dirty="0">
              <a:latin typeface="Arial" panose="020B0604020202020204" pitchFamily="34" charset="0"/>
              <a:cs typeface="Arial" panose="020B0604020202020204" pitchFamily="34" charset="0"/>
            </a:endParaRPr>
          </a:p>
        </p:txBody>
      </p:sp>
      <p:pic>
        <p:nvPicPr>
          <p:cNvPr id="22" name="Image 21">
            <a:extLst>
              <a:ext uri="{FF2B5EF4-FFF2-40B4-BE49-F238E27FC236}">
                <a16:creationId xmlns:a16="http://schemas.microsoft.com/office/drawing/2014/main" id="{9D742C0E-08E2-4C5A-A9F2-F2F72F71B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835" y="2545343"/>
            <a:ext cx="3528390" cy="1690981"/>
          </a:xfrm>
          <a:prstGeom prst="rect">
            <a:avLst/>
          </a:prstGeom>
        </p:spPr>
      </p:pic>
      <p:pic>
        <p:nvPicPr>
          <p:cNvPr id="23" name="Image 22">
            <a:extLst>
              <a:ext uri="{FF2B5EF4-FFF2-40B4-BE49-F238E27FC236}">
                <a16:creationId xmlns:a16="http://schemas.microsoft.com/office/drawing/2014/main" id="{12A9D2AC-2701-4CCF-BFD5-0438822222AA}"/>
              </a:ext>
            </a:extLst>
          </p:cNvPr>
          <p:cNvPicPr>
            <a:picLocks noChangeAspect="1"/>
          </p:cNvPicPr>
          <p:nvPr/>
        </p:nvPicPr>
        <p:blipFill rotWithShape="1">
          <a:blip r:embed="rId5">
            <a:extLst>
              <a:ext uri="{28A0092B-C50C-407E-A947-70E740481C1C}">
                <a14:useLocalDpi xmlns:a14="http://schemas.microsoft.com/office/drawing/2010/main" val="0"/>
              </a:ext>
            </a:extLst>
          </a:blip>
          <a:srcRect l="10289" r="8721"/>
          <a:stretch/>
        </p:blipFill>
        <p:spPr>
          <a:xfrm>
            <a:off x="5485197" y="2818273"/>
            <a:ext cx="2691394" cy="1690981"/>
          </a:xfrm>
          <a:prstGeom prst="rect">
            <a:avLst/>
          </a:prstGeom>
        </p:spPr>
      </p:pic>
    </p:spTree>
    <p:extLst>
      <p:ext uri="{BB962C8B-B14F-4D97-AF65-F5344CB8AC3E}">
        <p14:creationId xmlns:p14="http://schemas.microsoft.com/office/powerpoint/2010/main" val="16660988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Backpropagation</a:t>
            </a:r>
            <a:endParaRPr lang="fr-FR" sz="1600" b="1" dirty="0">
              <a:solidFill>
                <a:srgbClr val="1E96CD"/>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Mise à jour d’un paramètre </a:t>
                </a:r>
                <a14:m>
                  <m:oMath xmlns:m="http://schemas.openxmlformats.org/officeDocument/2006/math">
                    <m:sSub>
                      <m:sSubPr>
                        <m:ctrlPr>
                          <a:rPr lang="fr-FR" sz="1200" i="1" smtClean="0">
                            <a:latin typeface="Cambria Math" panose="02040503050406030204" pitchFamily="18" charset="0"/>
                          </a:rPr>
                        </m:ctrlPr>
                      </m:sSubPr>
                      <m:e>
                        <m:r>
                          <a:rPr lang="fr-FR" sz="1200" b="0" i="1" smtClean="0">
                            <a:latin typeface="Cambria Math" panose="02040503050406030204" pitchFamily="18" charset="0"/>
                          </a:rPr>
                          <m:t>𝑤</m:t>
                        </m:r>
                      </m:e>
                      <m:sub>
                        <m:r>
                          <a:rPr lang="fr-FR" sz="1200" b="0" i="1" smtClean="0">
                            <a:latin typeface="Cambria Math" panose="02040503050406030204" pitchFamily="18" charset="0"/>
                          </a:rPr>
                          <m:t>𝑖</m:t>
                        </m:r>
                      </m:sub>
                    </m:sSub>
                  </m:oMath>
                </a14:m>
                <a:r>
                  <a:rPr lang="fr-FR" sz="1200" dirty="0">
                    <a:latin typeface="Arial" panose="020B0604020202020204" pitchFamily="34" charset="0"/>
                    <a:cs typeface="Arial" panose="020B0604020202020204" pitchFamily="34" charset="0"/>
                  </a:rPr>
                  <a:t>:</a:t>
                </a:r>
              </a:p>
              <a:p>
                <a:pPr lvl="1">
                  <a:lnSpc>
                    <a:spcPct val="150000"/>
                  </a:lnSpc>
                  <a:buClr>
                    <a:schemeClr val="accent4"/>
                  </a:buClr>
                </a:pPr>
                <a14:m>
                  <m:oMath xmlns:m="http://schemas.openxmlformats.org/officeDocument/2006/math">
                    <m:sSub>
                      <m:sSubPr>
                        <m:ctrlPr>
                          <a:rPr lang="fr-FR" sz="1100" i="1">
                            <a:latin typeface="Cambria Math" panose="02040503050406030204" pitchFamily="18" charset="0"/>
                          </a:rPr>
                        </m:ctrlPr>
                      </m:sSubPr>
                      <m:e>
                        <m:r>
                          <a:rPr lang="fr-FR" sz="1100" i="1">
                            <a:latin typeface="Cambria Math" panose="02040503050406030204" pitchFamily="18" charset="0"/>
                          </a:rPr>
                          <m:t>𝑤</m:t>
                        </m:r>
                      </m:e>
                      <m:sub>
                        <m:r>
                          <a:rPr lang="fr-FR" sz="1100" i="1">
                            <a:latin typeface="Cambria Math" panose="02040503050406030204" pitchFamily="18" charset="0"/>
                          </a:rPr>
                          <m:t>𝑖</m:t>
                        </m:r>
                      </m:sub>
                    </m:sSub>
                    <m:r>
                      <a:rPr lang="fr-FR" sz="1100" b="0" i="1" smtClean="0">
                        <a:latin typeface="Cambria Math" panose="02040503050406030204" pitchFamily="18" charset="0"/>
                      </a:rPr>
                      <m:t>=</m:t>
                    </m:r>
                    <m:sSub>
                      <m:sSubPr>
                        <m:ctrlPr>
                          <a:rPr lang="fr-FR" sz="1100" i="1">
                            <a:latin typeface="Cambria Math" panose="02040503050406030204" pitchFamily="18" charset="0"/>
                          </a:rPr>
                        </m:ctrlPr>
                      </m:sSubPr>
                      <m:e>
                        <m:r>
                          <a:rPr lang="fr-FR" sz="1100" i="1">
                            <a:latin typeface="Cambria Math" panose="02040503050406030204" pitchFamily="18" charset="0"/>
                          </a:rPr>
                          <m:t>𝑤</m:t>
                        </m:r>
                      </m:e>
                      <m:sub>
                        <m:r>
                          <a:rPr lang="fr-FR" sz="1100" i="1">
                            <a:latin typeface="Cambria Math" panose="02040503050406030204" pitchFamily="18" charset="0"/>
                          </a:rPr>
                          <m:t>𝑖</m:t>
                        </m:r>
                      </m:sub>
                    </m:sSub>
                    <m:r>
                      <a:rPr lang="fr-FR" sz="1100" b="0" i="1" smtClean="0">
                        <a:latin typeface="Cambria Math" panose="02040503050406030204" pitchFamily="18" charset="0"/>
                      </a:rPr>
                      <m:t>−</m:t>
                    </m:r>
                    <m:r>
                      <m:rPr>
                        <m:sty m:val="p"/>
                      </m:rPr>
                      <a:rPr lang="el-GR" sz="1100" b="0" i="1" smtClean="0">
                        <a:latin typeface="Cambria Math" panose="02040503050406030204" pitchFamily="18" charset="0"/>
                      </a:rPr>
                      <m:t>α</m:t>
                    </m:r>
                    <m:r>
                      <a:rPr lang="fr-FR" sz="1100" b="0" i="1" smtClean="0">
                        <a:latin typeface="Cambria Math" panose="02040503050406030204" pitchFamily="18" charset="0"/>
                      </a:rPr>
                      <m:t>∗(ⅆ</m:t>
                    </m:r>
                    <m:r>
                      <a:rPr lang="fr-FR" sz="1100" b="0" i="1" smtClean="0">
                        <a:latin typeface="Cambria Math" panose="02040503050406030204" pitchFamily="18" charset="0"/>
                      </a:rPr>
                      <m:t>𝐽</m:t>
                    </m:r>
                    <m:r>
                      <a:rPr lang="fr-FR" sz="1100" b="0" i="1" smtClean="0">
                        <a:latin typeface="Cambria Math" panose="02040503050406030204" pitchFamily="18" charset="0"/>
                      </a:rPr>
                      <m:t>/</m:t>
                    </m:r>
                    <m:r>
                      <a:rPr lang="fr-FR" sz="1100" b="0" i="1" smtClean="0">
                        <a:latin typeface="Cambria Math" panose="02040503050406030204" pitchFamily="18" charset="0"/>
                      </a:rPr>
                      <m:t>𝑑</m:t>
                    </m:r>
                    <m:sSub>
                      <m:sSubPr>
                        <m:ctrlPr>
                          <a:rPr lang="fr-FR" sz="1100" i="1">
                            <a:latin typeface="Cambria Math" panose="02040503050406030204" pitchFamily="18" charset="0"/>
                          </a:rPr>
                        </m:ctrlPr>
                      </m:sSubPr>
                      <m:e>
                        <m:r>
                          <a:rPr lang="fr-FR" sz="1100" i="1">
                            <a:latin typeface="Cambria Math" panose="02040503050406030204" pitchFamily="18" charset="0"/>
                          </a:rPr>
                          <m:t>𝑤</m:t>
                        </m:r>
                      </m:e>
                      <m:sub>
                        <m:r>
                          <a:rPr lang="fr-FR" sz="1100" i="1">
                            <a:latin typeface="Cambria Math" panose="02040503050406030204" pitchFamily="18" charset="0"/>
                          </a:rPr>
                          <m:t>𝑖</m:t>
                        </m:r>
                      </m:sub>
                    </m:sSub>
                  </m:oMath>
                </a14:m>
                <a:r>
                  <a:rPr lang="fr-FR" sz="1100" dirty="0">
                    <a:latin typeface="Arial" panose="020B0604020202020204" pitchFamily="34" charset="0"/>
                    <a:cs typeface="Arial" panose="020B0604020202020204" pitchFamily="34" charset="0"/>
                  </a:rPr>
                  <a:t>)</a:t>
                </a:r>
              </a:p>
              <a:p>
                <a:pPr marL="164592" lvl="1" indent="0">
                  <a:lnSpc>
                    <a:spcPct val="150000"/>
                  </a:lnSpc>
                  <a:buClr>
                    <a:schemeClr val="accent4"/>
                  </a:buClr>
                  <a:buNone/>
                </a:pPr>
                <a:r>
                  <a:rPr lang="fr-FR" sz="1100" i="1" dirty="0">
                    <a:latin typeface="Cambria Math" panose="02040503050406030204" pitchFamily="18" charset="0"/>
                  </a:rPr>
                  <a:t>J : la fonction coût</a:t>
                </a:r>
              </a:p>
              <a:p>
                <a:pPr marL="164592" lvl="1" indent="0">
                  <a:lnSpc>
                    <a:spcPct val="150000"/>
                  </a:lnSpc>
                  <a:buClr>
                    <a:schemeClr val="accent4"/>
                  </a:buClr>
                  <a:buNone/>
                </a:pPr>
                <a14:m>
                  <m:oMath xmlns:m="http://schemas.openxmlformats.org/officeDocument/2006/math">
                    <m:r>
                      <m:rPr>
                        <m:sty m:val="p"/>
                      </m:rPr>
                      <a:rPr lang="el-GR" sz="1100" i="1">
                        <a:latin typeface="Cambria Math" panose="02040503050406030204" pitchFamily="18" charset="0"/>
                      </a:rPr>
                      <m:t>α</m:t>
                    </m:r>
                    <m:r>
                      <a:rPr lang="fr-FR" sz="1100" i="1">
                        <a:latin typeface="Cambria Math" panose="02040503050406030204" pitchFamily="18" charset="0"/>
                      </a:rPr>
                      <m:t> </m:t>
                    </m:r>
                  </m:oMath>
                </a14:m>
                <a:r>
                  <a:rPr lang="fr-FR" sz="1100" i="1" dirty="0">
                    <a:latin typeface="Cambria Math" panose="02040503050406030204" pitchFamily="18" charset="0"/>
                  </a:rPr>
                  <a:t>: Le taux d’apprentissage</a:t>
                </a:r>
              </a:p>
              <a:p>
                <a:pPr>
                  <a:lnSpc>
                    <a:spcPct val="150000"/>
                  </a:lnSpc>
                  <a:buClr>
                    <a:schemeClr val="accent4"/>
                  </a:buClr>
                </a:pPr>
                <a:r>
                  <a:rPr lang="fr-FR" sz="1200" dirty="0">
                    <a:latin typeface="Arial" panose="020B0604020202020204" pitchFamily="34" charset="0"/>
                    <a:cs typeface="Arial" panose="020B0604020202020204" pitchFamily="34" charset="0"/>
                  </a:rPr>
                  <a:t>Elle correspond à une itération de la  descente de gradient appliqué sur la fonction coût en fonction des paramètres (</a:t>
                </a:r>
                <a:r>
                  <a:rPr lang="fr-FR" sz="1200" dirty="0" err="1">
                    <a:latin typeface="Arial" panose="020B0604020202020204" pitchFamily="34" charset="0"/>
                    <a:cs typeface="Arial" panose="020B0604020202020204" pitchFamily="34" charset="0"/>
                  </a:rPr>
                  <a:t>W,b</a:t>
                </a:r>
                <a:r>
                  <a:rPr lang="fr-FR" sz="1200" dirty="0">
                    <a:latin typeface="Arial" panose="020B0604020202020204" pitchFamily="34" charset="0"/>
                    <a:cs typeface="Arial" panose="020B0604020202020204" pitchFamily="34" charset="0"/>
                  </a:rPr>
                  <a:t>)</a:t>
                </a:r>
              </a:p>
              <a:p>
                <a:pPr marL="540000" lvl="2" indent="0">
                  <a:buNone/>
                </a:pPr>
                <a:endParaRPr lang="fr-FR" sz="1400" i="1" dirty="0">
                  <a:latin typeface="Cambria Math" panose="02040503050406030204" pitchFamily="18"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r="-1356" b="-47034"/>
                </a:stretch>
              </a:blipFill>
            </p:spPr>
            <p:txBody>
              <a:bodyPr/>
              <a:lstStyle/>
              <a:p>
                <a:r>
                  <a:rPr lang="fr-FR">
                    <a:noFill/>
                  </a:rPr>
                  <a:t> </a:t>
                </a:r>
              </a:p>
            </p:txBody>
          </p:sp>
        </mc:Fallback>
      </mc:AlternateContent>
    </p:spTree>
    <p:extLst>
      <p:ext uri="{BB962C8B-B14F-4D97-AF65-F5344CB8AC3E}">
        <p14:creationId xmlns:p14="http://schemas.microsoft.com/office/powerpoint/2010/main" val="39349866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Algorithme d’apprentissage</a:t>
            </a:r>
          </a:p>
        </p:txBody>
      </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91608" y="1680237"/>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Le nombre d’itération de l’entraînement (</a:t>
            </a:r>
            <a:r>
              <a:rPr lang="fr-FR" sz="1200" dirty="0" err="1">
                <a:latin typeface="Arial" panose="020B0604020202020204" pitchFamily="34" charset="0"/>
                <a:cs typeface="Arial" panose="020B0604020202020204" pitchFamily="34" charset="0"/>
              </a:rPr>
              <a:t>epochs</a:t>
            </a:r>
            <a:r>
              <a:rPr lang="fr-FR" sz="1200" dirty="0">
                <a:latin typeface="Arial" panose="020B0604020202020204" pitchFamily="34" charset="0"/>
                <a:cs typeface="Arial" panose="020B0604020202020204" pitchFamily="34" charset="0"/>
              </a:rPr>
              <a:t>)</a:t>
            </a:r>
          </a:p>
          <a:p>
            <a:pPr>
              <a:lnSpc>
                <a:spcPct val="150000"/>
              </a:lnSpc>
              <a:buClr>
                <a:schemeClr val="accent4"/>
              </a:buClr>
            </a:pPr>
            <a:r>
              <a:rPr lang="fr-FR" sz="1200" dirty="0">
                <a:latin typeface="Arial" panose="020B0604020202020204" pitchFamily="34" charset="0"/>
                <a:cs typeface="Arial" panose="020B0604020202020204" pitchFamily="34" charset="0"/>
              </a:rPr>
              <a:t>Batch size</a:t>
            </a:r>
          </a:p>
          <a:p>
            <a:pPr>
              <a:lnSpc>
                <a:spcPct val="150000"/>
              </a:lnSpc>
              <a:buClr>
                <a:schemeClr val="accent4"/>
              </a:buClr>
            </a:pPr>
            <a:r>
              <a:rPr lang="fr-FR" sz="1200" dirty="0">
                <a:latin typeface="Arial" panose="020B0604020202020204" pitchFamily="34" charset="0"/>
                <a:cs typeface="Arial" panose="020B0604020202020204" pitchFamily="34" charset="0"/>
              </a:rPr>
              <a:t>Le nombre de couche du réseau</a:t>
            </a:r>
          </a:p>
          <a:p>
            <a:pPr>
              <a:lnSpc>
                <a:spcPct val="150000"/>
              </a:lnSpc>
              <a:buClr>
                <a:schemeClr val="accent4"/>
              </a:buClr>
            </a:pPr>
            <a:r>
              <a:rPr lang="fr-FR" sz="1200" dirty="0">
                <a:latin typeface="Arial" panose="020B0604020202020204" pitchFamily="34" charset="0"/>
                <a:cs typeface="Arial" panose="020B0604020202020204" pitchFamily="34" charset="0"/>
              </a:rPr>
              <a:t>Le nombre de neurones de chaque couche</a:t>
            </a:r>
          </a:p>
          <a:p>
            <a:pPr>
              <a:lnSpc>
                <a:spcPct val="150000"/>
              </a:lnSpc>
              <a:buClr>
                <a:schemeClr val="accent4"/>
              </a:buClr>
            </a:pPr>
            <a:r>
              <a:rPr lang="fr-FR" sz="1200" dirty="0">
                <a:latin typeface="Arial" panose="020B0604020202020204" pitchFamily="34" charset="0"/>
                <a:cs typeface="Arial" panose="020B0604020202020204" pitchFamily="34" charset="0"/>
              </a:rPr>
              <a:t>La fonction d’activation de chaque couche</a:t>
            </a:r>
          </a:p>
          <a:p>
            <a:pPr>
              <a:lnSpc>
                <a:spcPct val="150000"/>
              </a:lnSpc>
              <a:buClr>
                <a:schemeClr val="accent4"/>
              </a:buClr>
            </a:pPr>
            <a:r>
              <a:rPr lang="fr-FR" sz="1200" dirty="0">
                <a:latin typeface="Arial" panose="020B0604020202020204" pitchFamily="34" charset="0"/>
                <a:cs typeface="Arial" panose="020B0604020202020204" pitchFamily="34" charset="0"/>
              </a:rPr>
              <a:t>Le taux d’apprentissage</a:t>
            </a:r>
          </a:p>
          <a:p>
            <a:pPr>
              <a:lnSpc>
                <a:spcPct val="150000"/>
              </a:lnSpc>
              <a:buClr>
                <a:schemeClr val="accent4"/>
              </a:buClr>
            </a:pPr>
            <a:endParaRPr lang="fr-FR" sz="1400" i="1" dirty="0">
              <a:latin typeface="Cambria Math" panose="02040503050406030204" pitchFamily="18"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2" name="ZoneTexte 5">
            <a:extLst>
              <a:ext uri="{FF2B5EF4-FFF2-40B4-BE49-F238E27FC236}">
                <a16:creationId xmlns:a16="http://schemas.microsoft.com/office/drawing/2014/main" id="{3240DCFD-B7B3-4020-ACC3-EF1457EC135D}"/>
              </a:ext>
            </a:extLst>
          </p:cNvPr>
          <p:cNvSpPr txBox="1"/>
          <p:nvPr/>
        </p:nvSpPr>
        <p:spPr>
          <a:xfrm>
            <a:off x="1549299" y="1354298"/>
            <a:ext cx="144462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latin typeface="Arial" panose="020B0604020202020204" pitchFamily="34" charset="0"/>
                <a:cs typeface="Arial" panose="020B0604020202020204" pitchFamily="34" charset="0"/>
              </a:rPr>
              <a:t>Hyperparamètres</a:t>
            </a:r>
          </a:p>
        </p:txBody>
      </p:sp>
      <p:sp>
        <p:nvSpPr>
          <p:cNvPr id="13" name="ZoneTexte 8">
            <a:extLst>
              <a:ext uri="{FF2B5EF4-FFF2-40B4-BE49-F238E27FC236}">
                <a16:creationId xmlns:a16="http://schemas.microsoft.com/office/drawing/2014/main" id="{7E814DD7-C9B8-45A4-B1CB-968DD0601E15}"/>
              </a:ext>
            </a:extLst>
          </p:cNvPr>
          <p:cNvSpPr txBox="1"/>
          <p:nvPr/>
        </p:nvSpPr>
        <p:spPr>
          <a:xfrm>
            <a:off x="5398831" y="1320207"/>
            <a:ext cx="251863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latin typeface="Arial" panose="020B0604020202020204" pitchFamily="34" charset="0"/>
                <a:cs typeface="Arial" panose="020B0604020202020204" pitchFamily="34" charset="0"/>
              </a:rPr>
              <a:t>Déroulement de l’apprentissage</a:t>
            </a:r>
          </a:p>
        </p:txBody>
      </p:sp>
      <p:sp>
        <p:nvSpPr>
          <p:cNvPr id="24" name="Espace réservé du contenu 4">
            <a:extLst>
              <a:ext uri="{FF2B5EF4-FFF2-40B4-BE49-F238E27FC236}">
                <a16:creationId xmlns:a16="http://schemas.microsoft.com/office/drawing/2014/main" id="{C93541D1-4B3B-4E2A-880A-F107B8271D3A}"/>
              </a:ext>
            </a:extLst>
          </p:cNvPr>
          <p:cNvSpPr txBox="1">
            <a:spLocks/>
          </p:cNvSpPr>
          <p:nvPr/>
        </p:nvSpPr>
        <p:spPr>
          <a:xfrm>
            <a:off x="5039118" y="1571656"/>
            <a:ext cx="3337362" cy="2505490"/>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Fixation des hyperparamètres</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Initialisation aléatoire des paramètres (</a:t>
            </a:r>
            <a:r>
              <a:rPr lang="fr-FR" sz="1100" dirty="0" err="1">
                <a:latin typeface="Arial" panose="020B0604020202020204" pitchFamily="34" charset="0"/>
                <a:cs typeface="Arial" panose="020B0604020202020204" pitchFamily="34" charset="0"/>
              </a:rPr>
              <a:t>W,b</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For i in range (</a:t>
            </a:r>
            <a:r>
              <a:rPr lang="fr-FR" sz="1100" dirty="0" err="1">
                <a:latin typeface="Arial" panose="020B0604020202020204" pitchFamily="34" charset="0"/>
                <a:cs typeface="Arial" panose="020B0604020202020204" pitchFamily="34" charset="0"/>
              </a:rPr>
              <a:t>epochs</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For k in range(</a:t>
            </a:r>
            <a:r>
              <a:rPr lang="fr-FR" sz="1100" dirty="0" err="1">
                <a:latin typeface="Arial" panose="020B0604020202020204" pitchFamily="34" charset="0"/>
                <a:cs typeface="Arial" panose="020B0604020202020204" pitchFamily="34" charset="0"/>
              </a:rPr>
              <a:t>n_indiv</a:t>
            </a:r>
            <a:r>
              <a:rPr lang="fr-FR" sz="1100" dirty="0">
                <a:latin typeface="Arial" panose="020B0604020202020204" pitchFamily="34" charset="0"/>
                <a:cs typeface="Arial" panose="020B0604020202020204" pitchFamily="34" charset="0"/>
              </a:rPr>
              <a:t>//</a:t>
            </a:r>
            <a:r>
              <a:rPr lang="fr-FR" sz="1100" dirty="0" err="1">
                <a:latin typeface="Arial" panose="020B0604020202020204" pitchFamily="34" charset="0"/>
                <a:cs typeface="Arial" panose="020B0604020202020204" pitchFamily="34" charset="0"/>
              </a:rPr>
              <a:t>batch_size</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For </a:t>
            </a:r>
            <a:r>
              <a:rPr lang="fr-FR" sz="1100" dirty="0" err="1">
                <a:latin typeface="Arial" panose="020B0604020202020204" pitchFamily="34" charset="0"/>
                <a:cs typeface="Arial" panose="020B0604020202020204" pitchFamily="34" charset="0"/>
              </a:rPr>
              <a:t>indiv</a:t>
            </a:r>
            <a:r>
              <a:rPr lang="fr-FR" sz="1100" dirty="0">
                <a:latin typeface="Arial" panose="020B0604020202020204" pitchFamily="34" charset="0"/>
                <a:cs typeface="Arial" panose="020B0604020202020204" pitchFamily="34" charset="0"/>
              </a:rPr>
              <a:t> in </a:t>
            </a:r>
            <a:r>
              <a:rPr lang="fr-FR" sz="1100" dirty="0" err="1">
                <a:latin typeface="Arial" panose="020B0604020202020204" pitchFamily="34" charset="0"/>
                <a:cs typeface="Arial" panose="020B0604020202020204" pitchFamily="34" charset="0"/>
              </a:rPr>
              <a:t>batchs</a:t>
            </a:r>
            <a:r>
              <a:rPr lang="fr-FR" sz="1100" dirty="0">
                <a:latin typeface="Arial" panose="020B0604020202020204" pitchFamily="34" charset="0"/>
                <a:cs typeface="Arial" panose="020B0604020202020204" pitchFamily="34" charset="0"/>
              </a:rPr>
              <a:t>[k] 	</a:t>
            </a:r>
            <a:r>
              <a:rPr lang="fr-FR" sz="1100" dirty="0" err="1">
                <a:latin typeface="Arial" panose="020B0604020202020204" pitchFamily="34" charset="0"/>
                <a:cs typeface="Arial" panose="020B0604020202020204" pitchFamily="34" charset="0"/>
              </a:rPr>
              <a:t>Forward_Propagation</a:t>
            </a:r>
            <a:r>
              <a:rPr lang="fr-FR" sz="1100" dirty="0">
                <a:latin typeface="Arial" panose="020B0604020202020204" pitchFamily="34" charset="0"/>
                <a:cs typeface="Arial" panose="020B0604020202020204" pitchFamily="34" charset="0"/>
              </a:rPr>
              <a:t>(</a:t>
            </a:r>
            <a:r>
              <a:rPr lang="fr-FR" sz="1100" dirty="0" err="1">
                <a:latin typeface="Arial" panose="020B0604020202020204" pitchFamily="34" charset="0"/>
                <a:cs typeface="Arial" panose="020B0604020202020204" pitchFamily="34" charset="0"/>
              </a:rPr>
              <a:t>indiv</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End For</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Calcul de la </a:t>
            </a:r>
            <a:r>
              <a:rPr lang="fr-FR" sz="1100" dirty="0" err="1">
                <a:latin typeface="Arial" panose="020B0604020202020204" pitchFamily="34" charset="0"/>
                <a:cs typeface="Arial" panose="020B0604020202020204" pitchFamily="34" charset="0"/>
              </a:rPr>
              <a:t>loss</a:t>
            </a:r>
            <a:r>
              <a:rPr lang="fr-FR" sz="1100" dirty="0">
                <a:latin typeface="Arial" panose="020B0604020202020204" pitchFamily="34" charset="0"/>
                <a:cs typeface="Arial" panose="020B0604020202020204" pitchFamily="34" charset="0"/>
              </a:rPr>
              <a:t> du modèle</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a:t>
            </a:r>
            <a:r>
              <a:rPr lang="fr-FR" sz="1100" dirty="0" err="1">
                <a:latin typeface="Arial" panose="020B0604020202020204" pitchFamily="34" charset="0"/>
                <a:cs typeface="Arial" panose="020B0604020202020204" pitchFamily="34" charset="0"/>
              </a:rPr>
              <a:t>BackPropagation</a:t>
            </a:r>
            <a:endParaRPr lang="fr-FR" sz="1100" dirty="0">
              <a:latin typeface="Arial" panose="020B0604020202020204" pitchFamily="34" charset="0"/>
              <a:cs typeface="Arial" panose="020B0604020202020204" pitchFamily="34" charset="0"/>
            </a:endParaRP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End For</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End For</a:t>
            </a:r>
          </a:p>
        </p:txBody>
      </p:sp>
      <p:cxnSp>
        <p:nvCxnSpPr>
          <p:cNvPr id="25" name="Connecteur droit 24">
            <a:extLst>
              <a:ext uri="{FF2B5EF4-FFF2-40B4-BE49-F238E27FC236}">
                <a16:creationId xmlns:a16="http://schemas.microsoft.com/office/drawing/2014/main" id="{DF349E34-0B17-4720-A0EA-8A314C83DFD8}"/>
              </a:ext>
            </a:extLst>
          </p:cNvPr>
          <p:cNvCxnSpPr>
            <a:cxnSpLocks/>
          </p:cNvCxnSpPr>
          <p:nvPr/>
        </p:nvCxnSpPr>
        <p:spPr>
          <a:xfrm>
            <a:off x="5585264" y="2961267"/>
            <a:ext cx="0" cy="61315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EFA9E84F-9388-4FB5-AB6C-51F7B38EB596}"/>
              </a:ext>
            </a:extLst>
          </p:cNvPr>
          <p:cNvCxnSpPr>
            <a:cxnSpLocks/>
          </p:cNvCxnSpPr>
          <p:nvPr/>
        </p:nvCxnSpPr>
        <p:spPr>
          <a:xfrm>
            <a:off x="5516923" y="2742901"/>
            <a:ext cx="0" cy="157763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6EFD157D-2230-46C4-9C2F-665DFA97F1FD}"/>
              </a:ext>
            </a:extLst>
          </p:cNvPr>
          <p:cNvCxnSpPr>
            <a:cxnSpLocks/>
          </p:cNvCxnSpPr>
          <p:nvPr/>
        </p:nvCxnSpPr>
        <p:spPr>
          <a:xfrm>
            <a:off x="5398831" y="2418933"/>
            <a:ext cx="0" cy="2200866"/>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1245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Fonctions d’activations</a:t>
            </a:r>
          </a:p>
        </p:txBody>
      </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8650" y="1325622"/>
                <a:ext cx="3589801"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rPr>
                  <a:t>Couche de sortie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rPr>
                  <a:t>Cas de régression : </a:t>
                </a:r>
                <a14:m>
                  <m:oMath xmlns:m="http://schemas.openxmlformats.org/officeDocument/2006/math">
                    <m:r>
                      <a:rPr lang="fr-FR" dirty="0">
                        <a:latin typeface="Cambria Math" panose="02040503050406030204" pitchFamily="18" charset="0"/>
                      </a:rPr>
                      <m:t>𝑓</m:t>
                    </m:r>
                    <m:r>
                      <a:rPr lang="fr-FR" dirty="0">
                        <a:latin typeface="Cambria Math" panose="02040503050406030204" pitchFamily="18" charset="0"/>
                      </a:rPr>
                      <m:t>(</m:t>
                    </m:r>
                    <m:r>
                      <a:rPr lang="fr-FR" dirty="0">
                        <a:latin typeface="Cambria Math" panose="02040503050406030204" pitchFamily="18" charset="0"/>
                      </a:rPr>
                      <m:t>𝑥</m:t>
                    </m:r>
                    <m:r>
                      <a:rPr lang="fr-FR" dirty="0">
                        <a:latin typeface="Cambria Math" panose="02040503050406030204" pitchFamily="18" charset="0"/>
                      </a:rPr>
                      <m:t>) =</m:t>
                    </m:r>
                    <m:r>
                      <a:rPr lang="fr-FR" dirty="0">
                        <a:latin typeface="Cambria Math" panose="02040503050406030204" pitchFamily="18" charset="0"/>
                      </a:rPr>
                      <m:t>𝑥</m:t>
                    </m:r>
                  </m:oMath>
                </a14:m>
                <a:endParaRPr lang="fr-FR" dirty="0">
                  <a:latin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rPr>
                  <a:t>Cas de classification binaire : sigmoïde (vu dans la régression logistique)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rPr>
                  <a:t>Cas de classification multi-classes : </a:t>
                </a:r>
                <a:r>
                  <a:rPr lang="fr-FR" dirty="0" err="1">
                    <a:latin typeface="Arial" panose="020B0604020202020204" pitchFamily="34" charset="0"/>
                  </a:rPr>
                  <a:t>softmax</a:t>
                </a:r>
                <a:endParaRPr lang="fr-FR" dirty="0">
                  <a:latin typeface="Arial" panose="020B0604020202020204" pitchFamily="34" charset="0"/>
                </a:endParaRPr>
              </a:p>
              <a:p>
                <a:pPr>
                  <a:lnSpc>
                    <a:spcPct val="150000"/>
                  </a:lnSpc>
                  <a:buClr>
                    <a:srgbClr val="00A69C"/>
                  </a:buClr>
                </a:pPr>
                <a:endParaRPr lang="fr-FR" sz="1200" dirty="0">
                  <a:latin typeface="Arial" panose="020B0604020202020204" pitchFamily="34"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978650" y="1325622"/>
                <a:ext cx="3589801" cy="1435672"/>
              </a:xfrm>
              <a:prstGeom prst="rect">
                <a:avLst/>
              </a:prstGeom>
              <a:blipFill>
                <a:blip r:embed="rId3"/>
                <a:stretch>
                  <a:fillRect l="-2473" b="-4386"/>
                </a:stretch>
              </a:blipFill>
            </p:spPr>
            <p:txBody>
              <a:bodyPr/>
              <a:lstStyle/>
              <a:p>
                <a:r>
                  <a:rPr lang="fr-FR">
                    <a:noFill/>
                  </a:rPr>
                  <a:t> </a:t>
                </a:r>
              </a:p>
            </p:txBody>
          </p:sp>
        </mc:Fallback>
      </mc:AlternateContent>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Couche cachée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On utilise souvent la fonction </a:t>
            </a:r>
            <a:r>
              <a:rPr lang="fr-FR" dirty="0" err="1">
                <a:latin typeface="Arial" panose="020B0604020202020204" pitchFamily="34" charset="0"/>
                <a:cs typeface="Arial" panose="020B0604020202020204" pitchFamily="34" charset="0"/>
              </a:rPr>
              <a:t>ReLU</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Rectified</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Linear</a:t>
            </a:r>
            <a:r>
              <a:rPr lang="fr-FR" dirty="0">
                <a:latin typeface="Arial" panose="020B0604020202020204" pitchFamily="34" charset="0"/>
                <a:cs typeface="Arial" panose="020B0604020202020204" pitchFamily="34" charset="0"/>
              </a:rPr>
              <a:t> Unit)</a:t>
            </a:r>
          </a:p>
          <a:p>
            <a:pPr marL="171450" lvl="1" indent="-171450">
              <a:lnSpc>
                <a:spcPct val="150000"/>
              </a:lnSpc>
              <a:buClr>
                <a:srgbClr val="00A69C"/>
              </a:buClr>
              <a:buSzPct val="100000"/>
              <a:buFont typeface="Courier New" panose="02070309020205020404" pitchFamily="49" charset="0"/>
              <a:buChar char="o"/>
            </a:pPr>
            <a:endParaRPr lang="fr-FR" sz="1300" dirty="0">
              <a:latin typeface="Arial" panose="020B0604020202020204" pitchFamily="34" charset="0"/>
              <a:cs typeface="Arial" panose="020B0604020202020204" pitchFamily="34" charset="0"/>
            </a:endParaRPr>
          </a:p>
        </p:txBody>
      </p:sp>
      <p:pic>
        <p:nvPicPr>
          <p:cNvPr id="24" name="Image 23" descr="Une image contenant texte, horloge&#10;&#10;Description générée automatiquement">
            <a:extLst>
              <a:ext uri="{FF2B5EF4-FFF2-40B4-BE49-F238E27FC236}">
                <a16:creationId xmlns:a16="http://schemas.microsoft.com/office/drawing/2014/main" id="{07AD508E-BAA6-4785-9718-6B875A1AEC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5101" y="2973102"/>
            <a:ext cx="3053496" cy="1382541"/>
          </a:xfrm>
          <a:prstGeom prst="rect">
            <a:avLst/>
          </a:prstGeom>
        </p:spPr>
      </p:pic>
      <p:pic>
        <p:nvPicPr>
          <p:cNvPr id="26" name="Image 25">
            <a:extLst>
              <a:ext uri="{FF2B5EF4-FFF2-40B4-BE49-F238E27FC236}">
                <a16:creationId xmlns:a16="http://schemas.microsoft.com/office/drawing/2014/main" id="{917CD235-2676-4974-9C84-1DD5BD05B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874" y="2259260"/>
            <a:ext cx="2598018" cy="2096383"/>
          </a:xfrm>
          <a:prstGeom prst="rect">
            <a:avLst/>
          </a:prstGeom>
        </p:spPr>
      </p:pic>
    </p:spTree>
    <p:extLst>
      <p:ext uri="{BB962C8B-B14F-4D97-AF65-F5344CB8AC3E}">
        <p14:creationId xmlns:p14="http://schemas.microsoft.com/office/powerpoint/2010/main" val="33145788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Architectures connues</a:t>
            </a:r>
          </a:p>
        </p:txBody>
      </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réseaux de neurones denses (DNN)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données numériques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On les met généralement à la fin des réseaux de neurones complexes pour un problème de classification ou régression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réseaux de neurones convolutifs (CNN)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images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Extraction automatiques des caractéristiques par les couches convolutifs et </a:t>
            </a:r>
            <a:r>
              <a:rPr lang="fr-FR" dirty="0" err="1">
                <a:latin typeface="Arial" panose="020B0604020202020204" pitchFamily="34" charset="0"/>
                <a:cs typeface="Arial" panose="020B0604020202020204" pitchFamily="34" charset="0"/>
              </a:rPr>
              <a:t>Pooling</a:t>
            </a: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Capable d’apprendre la localité spatiale des variables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Les caractéristiques sont utilisés par des couches denses pour la classification ou la régression</a:t>
            </a:r>
          </a:p>
        </p:txBody>
      </p:sp>
      <p:pic>
        <p:nvPicPr>
          <p:cNvPr id="22" name="Image 21">
            <a:extLst>
              <a:ext uri="{FF2B5EF4-FFF2-40B4-BE49-F238E27FC236}">
                <a16:creationId xmlns:a16="http://schemas.microsoft.com/office/drawing/2014/main" id="{C39CFD82-4B86-418E-97C7-A21184833F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519" y="2761294"/>
            <a:ext cx="3008955" cy="2005969"/>
          </a:xfrm>
          <a:prstGeom prst="rect">
            <a:avLst/>
          </a:prstGeom>
        </p:spPr>
      </p:pic>
    </p:spTree>
    <p:extLst>
      <p:ext uri="{BB962C8B-B14F-4D97-AF65-F5344CB8AC3E}">
        <p14:creationId xmlns:p14="http://schemas.microsoft.com/office/powerpoint/2010/main" val="17006011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2.4. </a:t>
            </a:r>
            <a:r>
              <a:rPr lang="fr-FR" sz="900" i="1" dirty="0">
                <a:latin typeface="Arial" panose="020B0604020202020204" pitchFamily="34" charset="0"/>
                <a:cs typeface="Arial" panose="020B0604020202020204" pitchFamily="34" charset="0"/>
              </a:rPr>
              <a:t>LES FONDAMENTAUX DU DEEP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Architectures connues</a:t>
            </a:r>
          </a:p>
        </p:txBody>
      </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données numériques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Exemple d’un réseau CNN :</a:t>
            </a: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Réseau CNN connu : </a:t>
            </a:r>
            <a:r>
              <a:rPr lang="fr-FR" dirty="0" err="1">
                <a:latin typeface="Arial" panose="020B0604020202020204" pitchFamily="34" charset="0"/>
                <a:cs typeface="Arial" panose="020B0604020202020204" pitchFamily="34" charset="0"/>
              </a:rPr>
              <a:t>ImageNet</a:t>
            </a:r>
            <a:r>
              <a:rPr lang="fr-FR" dirty="0">
                <a:latin typeface="Arial" panose="020B0604020202020204" pitchFamily="34" charset="0"/>
                <a:cs typeface="Arial" panose="020B0604020202020204" pitchFamily="34" charset="0"/>
              </a:rPr>
              <a:t> créé par Google pour la classification d’images du </a:t>
            </a:r>
            <a:r>
              <a:rPr lang="fr-FR" dirty="0" err="1">
                <a:latin typeface="Arial" panose="020B0604020202020204" pitchFamily="34" charset="0"/>
                <a:cs typeface="Arial" panose="020B0604020202020204" pitchFamily="34" charset="0"/>
              </a:rPr>
              <a:t>dataset</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GoogleNet</a:t>
            </a:r>
            <a:endParaRPr lang="fr-FR" dirty="0">
              <a:latin typeface="Arial" panose="020B0604020202020204" pitchFamily="34" charset="0"/>
              <a:cs typeface="Arial" panose="020B0604020202020204" pitchFamily="34"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réseaux de neurones récurrents (RNN)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séries temporels, texte et son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Capable d’apprendre la localité temporelle des variables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Exemple d’un RNN</a:t>
            </a:r>
          </a:p>
        </p:txBody>
      </p:sp>
      <p:pic>
        <p:nvPicPr>
          <p:cNvPr id="23" name="Image 22">
            <a:extLst>
              <a:ext uri="{FF2B5EF4-FFF2-40B4-BE49-F238E27FC236}">
                <a16:creationId xmlns:a16="http://schemas.microsoft.com/office/drawing/2014/main" id="{1829E517-EADE-48B0-B26D-D47670D50D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096" y="2062429"/>
            <a:ext cx="3637904" cy="1440003"/>
          </a:xfrm>
          <a:prstGeom prst="rect">
            <a:avLst/>
          </a:prstGeom>
        </p:spPr>
      </p:pic>
      <p:pic>
        <p:nvPicPr>
          <p:cNvPr id="24" name="Image 23">
            <a:extLst>
              <a:ext uri="{FF2B5EF4-FFF2-40B4-BE49-F238E27FC236}">
                <a16:creationId xmlns:a16="http://schemas.microsoft.com/office/drawing/2014/main" id="{8811836C-ED29-4CDC-BA30-D02E3298532D}"/>
              </a:ext>
            </a:extLst>
          </p:cNvPr>
          <p:cNvPicPr>
            <a:picLocks noChangeAspect="1"/>
          </p:cNvPicPr>
          <p:nvPr/>
        </p:nvPicPr>
        <p:blipFill rotWithShape="1">
          <a:blip r:embed="rId4"/>
          <a:srcRect l="7583" r="3762"/>
          <a:stretch/>
        </p:blipFill>
        <p:spPr>
          <a:xfrm>
            <a:off x="5185648" y="2844194"/>
            <a:ext cx="3629740" cy="1369498"/>
          </a:xfrm>
          <a:prstGeom prst="rect">
            <a:avLst/>
          </a:prstGeom>
        </p:spPr>
      </p:pic>
    </p:spTree>
    <p:extLst>
      <p:ext uri="{BB962C8B-B14F-4D97-AF65-F5344CB8AC3E}">
        <p14:creationId xmlns:p14="http://schemas.microsoft.com/office/powerpoint/2010/main" val="2274391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4938999"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1.1.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Avantage : Réduction de dimension</a:t>
            </a:r>
          </a:p>
        </p:txBody>
      </p:sp>
      <p:pic>
        <p:nvPicPr>
          <p:cNvPr id="12" name="Picture 2" descr="Conseils sur CRBasic pour simplifier le post-traitement des données">
            <a:extLst>
              <a:ext uri="{FF2B5EF4-FFF2-40B4-BE49-F238E27FC236}">
                <a16:creationId xmlns:a16="http://schemas.microsoft.com/office/drawing/2014/main" id="{94E9D6F3-FD94-4D0F-ACC5-333B78EE5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19" y="2157168"/>
            <a:ext cx="2016224" cy="134170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9A91E63C-C280-4B66-997B-E41FFE36CE71}"/>
              </a:ext>
            </a:extLst>
          </p:cNvPr>
          <p:cNvSpPr txBox="1"/>
          <p:nvPr/>
        </p:nvSpPr>
        <p:spPr>
          <a:xfrm>
            <a:off x="281436" y="1818019"/>
            <a:ext cx="2808312" cy="276999"/>
          </a:xfrm>
          <a:prstGeom prst="rect">
            <a:avLst/>
          </a:prstGeom>
          <a:noFill/>
        </p:spPr>
        <p:txBody>
          <a:bodyPr wrap="square" rtlCol="0">
            <a:spAutoFit/>
          </a:bodyPr>
          <a:lstStyle>
            <a:defPPr>
              <a:defRPr lang="en-US"/>
            </a:defPPr>
            <a:lvl1pPr algn="ctr">
              <a:defRPr sz="1400">
                <a:solidFill>
                  <a:srgbClr val="0066A1"/>
                </a:solidFill>
                <a:latin typeface="Verdana" pitchFamily="34" charset="0"/>
                <a:ea typeface="Verdana" pitchFamily="34" charset="0"/>
              </a:defRPr>
            </a:lvl1pPr>
          </a:lstStyle>
          <a:p>
            <a:r>
              <a:rPr lang="fr-FR" sz="1200" dirty="0">
                <a:latin typeface="Arial" panose="020B0604020202020204" pitchFamily="34" charset="0"/>
                <a:cs typeface="Arial" panose="020B0604020202020204" pitchFamily="34" charset="0"/>
              </a:rPr>
              <a:t>&lt;&lt; </a:t>
            </a:r>
            <a:r>
              <a:rPr lang="fr-FR" sz="1200" b="1" dirty="0">
                <a:latin typeface="Arial" panose="020B0604020202020204" pitchFamily="34" charset="0"/>
                <a:cs typeface="Arial" panose="020B0604020202020204" pitchFamily="34" charset="0"/>
              </a:rPr>
              <a:t>Données brutes </a:t>
            </a:r>
            <a:r>
              <a:rPr lang="fr-FR" sz="1200" dirty="0">
                <a:latin typeface="Arial" panose="020B0604020202020204" pitchFamily="34" charset="0"/>
                <a:cs typeface="Arial" panose="020B0604020202020204" pitchFamily="34" charset="0"/>
              </a:rPr>
              <a:t>&gt;&gt;</a:t>
            </a:r>
          </a:p>
        </p:txBody>
      </p:sp>
      <p:sp>
        <p:nvSpPr>
          <p:cNvPr id="14" name="ZoneTexte 13">
            <a:extLst>
              <a:ext uri="{FF2B5EF4-FFF2-40B4-BE49-F238E27FC236}">
                <a16:creationId xmlns:a16="http://schemas.microsoft.com/office/drawing/2014/main" id="{CBDE0BC0-799F-438F-AFD2-645899A1281F}"/>
              </a:ext>
            </a:extLst>
          </p:cNvPr>
          <p:cNvSpPr txBox="1"/>
          <p:nvPr/>
        </p:nvSpPr>
        <p:spPr>
          <a:xfrm>
            <a:off x="3273345" y="3998654"/>
            <a:ext cx="2147189" cy="276999"/>
          </a:xfrm>
          <a:prstGeom prst="rect">
            <a:avLst/>
          </a:prstGeom>
          <a:noFill/>
        </p:spPr>
        <p:txBody>
          <a:bodyPr wrap="square" rtlCol="0">
            <a:spAutoFit/>
          </a:bodyPr>
          <a:lstStyle/>
          <a:p>
            <a:pPr algn="ctr"/>
            <a:r>
              <a:rPr lang="fr-FR" sz="1200" dirty="0">
                <a:solidFill>
                  <a:srgbClr val="0066A1"/>
                </a:solidFill>
                <a:latin typeface="Arial" panose="020B0604020202020204" pitchFamily="34" charset="0"/>
                <a:ea typeface="Verdana" pitchFamily="34" charset="0"/>
                <a:cs typeface="Arial" panose="020B0604020202020204" pitchFamily="34" charset="0"/>
              </a:rPr>
              <a:t>&lt;&lt;</a:t>
            </a:r>
            <a:r>
              <a:rPr lang="fr-FR" sz="1200" b="1" dirty="0">
                <a:solidFill>
                  <a:srgbClr val="0066A1"/>
                </a:solidFill>
                <a:latin typeface="Arial" panose="020B0604020202020204" pitchFamily="34" charset="0"/>
                <a:ea typeface="Verdana" pitchFamily="34" charset="0"/>
                <a:cs typeface="Arial" panose="020B0604020202020204" pitchFamily="34" charset="0"/>
              </a:rPr>
              <a:t> Résultat clé </a:t>
            </a:r>
            <a:r>
              <a:rPr lang="fr-FR" sz="1200" dirty="0">
                <a:solidFill>
                  <a:srgbClr val="0066A1"/>
                </a:solidFill>
                <a:latin typeface="Arial" panose="020B0604020202020204" pitchFamily="34" charset="0"/>
                <a:ea typeface="Verdana" pitchFamily="34" charset="0"/>
                <a:cs typeface="Arial" panose="020B0604020202020204" pitchFamily="34" charset="0"/>
              </a:rPr>
              <a:t>&gt;&gt;</a:t>
            </a:r>
            <a:r>
              <a:rPr lang="fr-FR" sz="1200" b="1" dirty="0">
                <a:solidFill>
                  <a:srgbClr val="0066A1"/>
                </a:solidFill>
                <a:latin typeface="Arial" panose="020B0604020202020204" pitchFamily="34" charset="0"/>
                <a:ea typeface="Verdana" pitchFamily="34" charset="0"/>
                <a:cs typeface="Arial" panose="020B0604020202020204" pitchFamily="34" charset="0"/>
              </a:rPr>
              <a:t> </a:t>
            </a:r>
          </a:p>
        </p:txBody>
      </p:sp>
      <p:sp>
        <p:nvSpPr>
          <p:cNvPr id="16" name="ZoneTexte 15">
            <a:extLst>
              <a:ext uri="{FF2B5EF4-FFF2-40B4-BE49-F238E27FC236}">
                <a16:creationId xmlns:a16="http://schemas.microsoft.com/office/drawing/2014/main" id="{656B701E-5F66-43C5-A560-970407A4B2A6}"/>
              </a:ext>
            </a:extLst>
          </p:cNvPr>
          <p:cNvSpPr txBox="1"/>
          <p:nvPr/>
        </p:nvSpPr>
        <p:spPr>
          <a:xfrm>
            <a:off x="5328084" y="1944569"/>
            <a:ext cx="3888432" cy="261610"/>
          </a:xfrm>
          <a:prstGeom prst="rect">
            <a:avLst/>
          </a:prstGeom>
          <a:noFill/>
        </p:spPr>
        <p:txBody>
          <a:bodyPr wrap="square" rtlCol="0">
            <a:spAutoFit/>
          </a:bodyPr>
          <a:lstStyle>
            <a:defPPr>
              <a:defRPr lang="en-US"/>
            </a:defPPr>
            <a:lvl1pPr algn="ctr">
              <a:defRPr sz="1400">
                <a:solidFill>
                  <a:srgbClr val="0066A1"/>
                </a:solidFill>
                <a:latin typeface="Verdana" pitchFamily="34" charset="0"/>
                <a:ea typeface="Verdana" pitchFamily="34" charset="0"/>
              </a:defRPr>
            </a:lvl1pPr>
          </a:lstStyle>
          <a:p>
            <a:r>
              <a:rPr lang="fr-FR" sz="1100" dirty="0">
                <a:latin typeface="Arial" panose="020B0604020202020204" pitchFamily="34" charset="0"/>
                <a:cs typeface="Arial" panose="020B0604020202020204" pitchFamily="34" charset="0"/>
              </a:rPr>
              <a:t>&lt;&lt; </a:t>
            </a:r>
            <a:r>
              <a:rPr lang="fr-FR" sz="1100" b="1" dirty="0">
                <a:latin typeface="Arial" panose="020B0604020202020204" pitchFamily="34" charset="0"/>
                <a:cs typeface="Arial" panose="020B0604020202020204" pitchFamily="34" charset="0"/>
              </a:rPr>
              <a:t>Rapport de visualisation </a:t>
            </a:r>
            <a:r>
              <a:rPr lang="fr-FR" sz="1100" dirty="0">
                <a:latin typeface="Arial" panose="020B0604020202020204" pitchFamily="34" charset="0"/>
                <a:cs typeface="Arial" panose="020B0604020202020204" pitchFamily="34" charset="0"/>
              </a:rPr>
              <a:t>&gt;&gt;</a:t>
            </a:r>
          </a:p>
        </p:txBody>
      </p:sp>
      <p:sp>
        <p:nvSpPr>
          <p:cNvPr id="17" name="ZoneTexte 16">
            <a:extLst>
              <a:ext uri="{FF2B5EF4-FFF2-40B4-BE49-F238E27FC236}">
                <a16:creationId xmlns:a16="http://schemas.microsoft.com/office/drawing/2014/main" id="{40D8990A-62BD-4E22-8986-4400739FA2AA}"/>
              </a:ext>
            </a:extLst>
          </p:cNvPr>
          <p:cNvSpPr txBox="1"/>
          <p:nvPr/>
        </p:nvSpPr>
        <p:spPr>
          <a:xfrm>
            <a:off x="2814511" y="1143523"/>
            <a:ext cx="3064856" cy="276999"/>
          </a:xfrm>
          <a:prstGeom prst="rect">
            <a:avLst/>
          </a:prstGeom>
          <a:noFill/>
        </p:spPr>
        <p:txBody>
          <a:bodyPr wrap="square" rtlCol="0">
            <a:spAutoFit/>
          </a:bodyPr>
          <a:lstStyle>
            <a:defPPr>
              <a:defRPr lang="en-US"/>
            </a:defPPr>
            <a:lvl1pPr algn="ctr">
              <a:defRPr sz="1400">
                <a:solidFill>
                  <a:srgbClr val="0066A1"/>
                </a:solidFill>
                <a:latin typeface="Verdana" pitchFamily="34" charset="0"/>
                <a:ea typeface="Verdana" pitchFamily="34" charset="0"/>
              </a:defRPr>
            </a:lvl1pPr>
          </a:lstStyle>
          <a:p>
            <a:r>
              <a:rPr lang="fr-FR" sz="1200" dirty="0">
                <a:latin typeface="Arial" panose="020B0604020202020204" pitchFamily="34" charset="0"/>
                <a:cs typeface="Arial" panose="020B0604020202020204" pitchFamily="34" charset="0"/>
              </a:rPr>
              <a:t>&lt;&lt; </a:t>
            </a:r>
            <a:r>
              <a:rPr lang="fr-FR" sz="1200" b="1" dirty="0">
                <a:latin typeface="Arial" panose="020B0604020202020204" pitchFamily="34" charset="0"/>
                <a:cs typeface="Arial" panose="020B0604020202020204" pitchFamily="34" charset="0"/>
              </a:rPr>
              <a:t>Ensemble de données </a:t>
            </a:r>
            <a:r>
              <a:rPr lang="fr-FR" sz="1200" dirty="0">
                <a:latin typeface="Arial" panose="020B0604020202020204" pitchFamily="34" charset="0"/>
                <a:cs typeface="Arial" panose="020B0604020202020204" pitchFamily="34" charset="0"/>
              </a:rPr>
              <a:t>&gt;&gt;</a:t>
            </a:r>
          </a:p>
        </p:txBody>
      </p:sp>
      <p:pic>
        <p:nvPicPr>
          <p:cNvPr id="18" name="Image 17">
            <a:extLst>
              <a:ext uri="{FF2B5EF4-FFF2-40B4-BE49-F238E27FC236}">
                <a16:creationId xmlns:a16="http://schemas.microsoft.com/office/drawing/2014/main" id="{90A9E300-2F80-4F53-8890-A3264B230A5C}"/>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396109" y="1539675"/>
            <a:ext cx="1901663" cy="2370604"/>
          </a:xfrm>
          <a:prstGeom prst="rect">
            <a:avLst/>
          </a:prstGeom>
        </p:spPr>
      </p:pic>
      <p:pic>
        <p:nvPicPr>
          <p:cNvPr id="19" name="Image 18" descr="Une image contenant texte, stationnaire&#10;&#10;Description générée automatiquement">
            <a:extLst>
              <a:ext uri="{FF2B5EF4-FFF2-40B4-BE49-F238E27FC236}">
                <a16:creationId xmlns:a16="http://schemas.microsoft.com/office/drawing/2014/main" id="{1EC0A21D-0F75-4049-8988-00FEB922E4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176" y="2283718"/>
            <a:ext cx="2232248" cy="1341705"/>
          </a:xfrm>
          <a:prstGeom prst="rect">
            <a:avLst/>
          </a:prstGeom>
        </p:spPr>
      </p:pic>
    </p:spTree>
    <p:extLst>
      <p:ext uri="{BB962C8B-B14F-4D97-AF65-F5344CB8AC3E}">
        <p14:creationId xmlns:p14="http://schemas.microsoft.com/office/powerpoint/2010/main" val="40831859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C7545B-EA5B-E54E-BCA5-A04601630F18}"/>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900" i="1" dirty="0">
                <a:solidFill>
                  <a:srgbClr val="323232"/>
                </a:solidFill>
                <a:latin typeface="Arial" panose="020B0604020202020204" pitchFamily="34" charset="0"/>
                <a:cs typeface="Arial" panose="020B0604020202020204" pitchFamily="34" charset="0"/>
              </a:rPr>
              <a:t>MAÎTRISE DE L’IA ET DE LA DATAVIZ</a:t>
            </a:r>
            <a:endParaRPr lang="en-US" sz="900" i="1"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6207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A1398DCC-70E8-F145-BEC3-EC795DE0A812}"/>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900" i="1" dirty="0">
                <a:solidFill>
                  <a:srgbClr val="323232"/>
                </a:solidFill>
                <a:latin typeface="Arial" panose="020B0604020202020204" pitchFamily="34" charset="0"/>
                <a:cs typeface="Arial" panose="020B0604020202020204" pitchFamily="34" charset="0"/>
              </a:rPr>
              <a:t>MAÎTRISE DE L’IA ET DE LA DATAVIZ</a:t>
            </a:r>
            <a:endParaRPr lang="en-US" sz="900" i="1" dirty="0">
              <a:solidFill>
                <a:srgbClr val="323232"/>
              </a:solidFill>
              <a:latin typeface="Arial" panose="020B0604020202020204" pitchFamily="34" charset="0"/>
              <a:cs typeface="Arial" panose="020B0604020202020204" pitchFamily="34" charset="0"/>
            </a:endParaRPr>
          </a:p>
        </p:txBody>
      </p:sp>
      <p:sp>
        <p:nvSpPr>
          <p:cNvPr id="28" name="Text Placeholder 10">
            <a:extLst>
              <a:ext uri="{FF2B5EF4-FFF2-40B4-BE49-F238E27FC236}">
                <a16:creationId xmlns:a16="http://schemas.microsoft.com/office/drawing/2014/main" id="{58429DF5-1F31-F04A-8D7D-E45F4101294E}"/>
              </a:ext>
            </a:extLst>
          </p:cNvPr>
          <p:cNvSpPr txBox="1">
            <a:spLocks/>
          </p:cNvSpPr>
          <p:nvPr/>
        </p:nvSpPr>
        <p:spPr>
          <a:xfrm>
            <a:off x="971550" y="1316955"/>
            <a:ext cx="4263542"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a:solidFill>
                  <a:srgbClr val="D75AD7"/>
                </a:solidFill>
                <a:latin typeface="Arial" panose="020B0604020202020204" pitchFamily="34" charset="0"/>
                <a:cs typeface="Arial" panose="020B0604020202020204" pitchFamily="34" charset="0"/>
              </a:rPr>
              <a:t>Les 5 points à retenir</a:t>
            </a:r>
          </a:p>
        </p:txBody>
      </p:sp>
      <p:sp>
        <p:nvSpPr>
          <p:cNvPr id="6" name="Text Placeholder 7">
            <a:extLst>
              <a:ext uri="{FF2B5EF4-FFF2-40B4-BE49-F238E27FC236}">
                <a16:creationId xmlns:a16="http://schemas.microsoft.com/office/drawing/2014/main" id="{B39A8750-E851-744E-9984-1E5FFE4792CA}"/>
              </a:ext>
            </a:extLst>
          </p:cNvPr>
          <p:cNvSpPr txBox="1">
            <a:spLocks/>
          </p:cNvSpPr>
          <p:nvPr/>
        </p:nvSpPr>
        <p:spPr>
          <a:xfrm>
            <a:off x="271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Arial" panose="020B0604020202020204" pitchFamily="34" charset="0"/>
                <a:cs typeface="Arial" panose="020B0604020202020204" pitchFamily="34" charset="0"/>
              </a:rPr>
              <a:t>Le cycle du machine Learning</a:t>
            </a:r>
            <a:endParaRPr lang="en-US" sz="1200" dirty="0">
              <a:latin typeface="Arial" panose="020B0604020202020204" pitchFamily="34" charset="0"/>
              <a:cs typeface="Arial" panose="020B0604020202020204" pitchFamily="34" charset="0"/>
            </a:endParaRPr>
          </a:p>
        </p:txBody>
      </p:sp>
      <p:sp>
        <p:nvSpPr>
          <p:cNvPr id="7" name="Text Placeholder 7">
            <a:extLst>
              <a:ext uri="{FF2B5EF4-FFF2-40B4-BE49-F238E27FC236}">
                <a16:creationId xmlns:a16="http://schemas.microsoft.com/office/drawing/2014/main" id="{12338F54-BF64-AC4F-8BBD-9433C9E8B596}"/>
              </a:ext>
            </a:extLst>
          </p:cNvPr>
          <p:cNvSpPr txBox="1">
            <a:spLocks/>
          </p:cNvSpPr>
          <p:nvPr/>
        </p:nvSpPr>
        <p:spPr>
          <a:xfrm>
            <a:off x="971549"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Arial" panose="020B0604020202020204" pitchFamily="34" charset="0"/>
                <a:cs typeface="Arial" panose="020B0604020202020204" pitchFamily="34" charset="0"/>
              </a:rPr>
              <a:t>Machine Learning : Branche principale de l’IA</a:t>
            </a:r>
            <a:endParaRPr lang="en-US" sz="1200"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C453A112-4262-9B4C-B705-24401D8D9D0E}"/>
              </a:ext>
            </a:extLst>
          </p:cNvPr>
          <p:cNvSpPr txBox="1">
            <a:spLocks/>
          </p:cNvSpPr>
          <p:nvPr/>
        </p:nvSpPr>
        <p:spPr>
          <a:xfrm>
            <a:off x="433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Arial" panose="020B0604020202020204" pitchFamily="34" charset="0"/>
                <a:cs typeface="Arial" panose="020B0604020202020204" pitchFamily="34" charset="0"/>
              </a:rPr>
              <a:t>Les types d’apprentissages</a:t>
            </a:r>
            <a:endParaRPr lang="en-US" sz="1200" dirty="0">
              <a:latin typeface="Arial" panose="020B0604020202020204" pitchFamily="34" charset="0"/>
              <a:cs typeface="Arial" panose="020B0604020202020204" pitchFamily="34" charset="0"/>
            </a:endParaRPr>
          </a:p>
        </p:txBody>
      </p:sp>
      <p:sp>
        <p:nvSpPr>
          <p:cNvPr id="11" name="Ellipse 10">
            <a:extLst>
              <a:ext uri="{FF2B5EF4-FFF2-40B4-BE49-F238E27FC236}">
                <a16:creationId xmlns:a16="http://schemas.microsoft.com/office/drawing/2014/main" id="{5637FA9F-3D12-554D-BEC9-9B4BF85B1C07}"/>
              </a:ext>
            </a:extLst>
          </p:cNvPr>
          <p:cNvSpPr>
            <a:spLocks noChangeAspect="1"/>
          </p:cNvSpPr>
          <p:nvPr/>
        </p:nvSpPr>
        <p:spPr>
          <a:xfrm>
            <a:off x="1493510" y="1880675"/>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1</a:t>
            </a:r>
          </a:p>
        </p:txBody>
      </p:sp>
      <p:sp>
        <p:nvSpPr>
          <p:cNvPr id="15" name="Ellipse 14">
            <a:extLst>
              <a:ext uri="{FF2B5EF4-FFF2-40B4-BE49-F238E27FC236}">
                <a16:creationId xmlns:a16="http://schemas.microsoft.com/office/drawing/2014/main" id="{C9F1FF0E-0435-5B4A-A8E7-73CD9A6D9556}"/>
              </a:ext>
            </a:extLst>
          </p:cNvPr>
          <p:cNvSpPr>
            <a:spLocks noChangeAspect="1"/>
          </p:cNvSpPr>
          <p:nvPr/>
        </p:nvSpPr>
        <p:spPr>
          <a:xfrm>
            <a:off x="3258061" y="1880675"/>
            <a:ext cx="539028" cy="540000"/>
          </a:xfrm>
          <a:prstGeom prst="ellipse">
            <a:avLst/>
          </a:prstGeom>
          <a:solidFill>
            <a:srgbClr val="1E96D2"/>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2</a:t>
            </a:r>
          </a:p>
        </p:txBody>
      </p:sp>
      <p:sp>
        <p:nvSpPr>
          <p:cNvPr id="16" name="Ellipse 15">
            <a:extLst>
              <a:ext uri="{FF2B5EF4-FFF2-40B4-BE49-F238E27FC236}">
                <a16:creationId xmlns:a16="http://schemas.microsoft.com/office/drawing/2014/main" id="{48065808-96F8-A94D-BE91-F4A2E65A5A14}"/>
              </a:ext>
            </a:extLst>
          </p:cNvPr>
          <p:cNvSpPr>
            <a:spLocks noChangeAspect="1"/>
          </p:cNvSpPr>
          <p:nvPr/>
        </p:nvSpPr>
        <p:spPr>
          <a:xfrm>
            <a:off x="4878061" y="1880675"/>
            <a:ext cx="539028" cy="540000"/>
          </a:xfrm>
          <a:prstGeom prst="ellipse">
            <a:avLst/>
          </a:prstGeom>
          <a:solidFill>
            <a:srgbClr val="F56350"/>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3</a:t>
            </a:r>
          </a:p>
        </p:txBody>
      </p:sp>
      <p:sp>
        <p:nvSpPr>
          <p:cNvPr id="20" name="Text Placeholder 7">
            <a:extLst>
              <a:ext uri="{FF2B5EF4-FFF2-40B4-BE49-F238E27FC236}">
                <a16:creationId xmlns:a16="http://schemas.microsoft.com/office/drawing/2014/main" id="{F34D367D-29C9-C542-8822-E90DE56C4B2D}"/>
              </a:ext>
            </a:extLst>
          </p:cNvPr>
          <p:cNvSpPr txBox="1">
            <a:spLocks/>
          </p:cNvSpPr>
          <p:nvPr/>
        </p:nvSpPr>
        <p:spPr>
          <a:xfrm>
            <a:off x="2717575" y="3783232"/>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Arial" panose="020B0604020202020204" pitchFamily="34" charset="0"/>
                <a:cs typeface="Arial" panose="020B0604020202020204" pitchFamily="34" charset="0"/>
              </a:rPr>
              <a:t>Big Data VS Machine Learning VS </a:t>
            </a:r>
            <a:r>
              <a:rPr lang="fr-FR" sz="1200" dirty="0" err="1">
                <a:latin typeface="Arial" panose="020B0604020202020204" pitchFamily="34" charset="0"/>
                <a:cs typeface="Arial" panose="020B0604020202020204" pitchFamily="34" charset="0"/>
              </a:rPr>
              <a:t>Deep</a:t>
            </a:r>
            <a:r>
              <a:rPr lang="fr-FR" sz="1200" dirty="0">
                <a:latin typeface="Arial" panose="020B0604020202020204" pitchFamily="34" charset="0"/>
                <a:cs typeface="Arial" panose="020B0604020202020204" pitchFamily="34" charset="0"/>
              </a:rPr>
              <a:t> Learning </a:t>
            </a:r>
            <a:endParaRPr lang="fr-FR" sz="1100" dirty="0">
              <a:latin typeface="Arial" panose="020B0604020202020204" pitchFamily="34" charset="0"/>
              <a:cs typeface="Arial" panose="020B0604020202020204" pitchFamily="34" charset="0"/>
            </a:endParaRPr>
          </a:p>
        </p:txBody>
      </p:sp>
      <p:sp>
        <p:nvSpPr>
          <p:cNvPr id="21" name="Text Placeholder 7">
            <a:extLst>
              <a:ext uri="{FF2B5EF4-FFF2-40B4-BE49-F238E27FC236}">
                <a16:creationId xmlns:a16="http://schemas.microsoft.com/office/drawing/2014/main" id="{C3632DFA-C0CC-5C40-9D49-03E5742FEFB2}"/>
              </a:ext>
            </a:extLst>
          </p:cNvPr>
          <p:cNvSpPr txBox="1">
            <a:spLocks/>
          </p:cNvSpPr>
          <p:nvPr/>
        </p:nvSpPr>
        <p:spPr>
          <a:xfrm>
            <a:off x="971549" y="3783232"/>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err="1">
                <a:latin typeface="Arial" panose="020B0604020202020204" pitchFamily="34" charset="0"/>
                <a:cs typeface="Arial" panose="020B0604020202020204" pitchFamily="34" charset="0"/>
              </a:rPr>
              <a:t>Deep</a:t>
            </a:r>
            <a:r>
              <a:rPr lang="fr-FR" sz="1200" dirty="0">
                <a:latin typeface="Arial" panose="020B0604020202020204" pitchFamily="34" charset="0"/>
                <a:cs typeface="Arial" panose="020B0604020202020204" pitchFamily="34" charset="0"/>
              </a:rPr>
              <a:t> Learning : Sous-classe du machine Learning</a:t>
            </a:r>
          </a:p>
        </p:txBody>
      </p:sp>
      <p:sp>
        <p:nvSpPr>
          <p:cNvPr id="22" name="Ellipse 21">
            <a:extLst>
              <a:ext uri="{FF2B5EF4-FFF2-40B4-BE49-F238E27FC236}">
                <a16:creationId xmlns:a16="http://schemas.microsoft.com/office/drawing/2014/main" id="{54CC7181-583F-ED40-9D8E-598926E0015D}"/>
              </a:ext>
            </a:extLst>
          </p:cNvPr>
          <p:cNvSpPr>
            <a:spLocks noChangeAspect="1"/>
          </p:cNvSpPr>
          <p:nvPr/>
        </p:nvSpPr>
        <p:spPr>
          <a:xfrm>
            <a:off x="1493510" y="3176737"/>
            <a:ext cx="539028" cy="540000"/>
          </a:xfrm>
          <a:prstGeom prst="ellipse">
            <a:avLst/>
          </a:prstGeom>
          <a:solidFill>
            <a:srgbClr val="D75AD7"/>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4</a:t>
            </a:r>
          </a:p>
        </p:txBody>
      </p:sp>
      <p:sp>
        <p:nvSpPr>
          <p:cNvPr id="24" name="Ellipse 23">
            <a:extLst>
              <a:ext uri="{FF2B5EF4-FFF2-40B4-BE49-F238E27FC236}">
                <a16:creationId xmlns:a16="http://schemas.microsoft.com/office/drawing/2014/main" id="{BA60BB56-B7D8-534D-9533-8F995F5E01A5}"/>
              </a:ext>
            </a:extLst>
          </p:cNvPr>
          <p:cNvSpPr>
            <a:spLocks noChangeAspect="1"/>
          </p:cNvSpPr>
          <p:nvPr/>
        </p:nvSpPr>
        <p:spPr>
          <a:xfrm>
            <a:off x="3258061" y="3176737"/>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5</a:t>
            </a:r>
          </a:p>
        </p:txBody>
      </p:sp>
      <p:pic>
        <p:nvPicPr>
          <p:cNvPr id="3" name="Image 2">
            <a:extLst>
              <a:ext uri="{FF2B5EF4-FFF2-40B4-BE49-F238E27FC236}">
                <a16:creationId xmlns:a16="http://schemas.microsoft.com/office/drawing/2014/main" id="{78B3A103-DE74-A16B-6A7B-E733F1FA47A3}"/>
              </a:ext>
            </a:extLst>
          </p:cNvPr>
          <p:cNvPicPr>
            <a:picLocks noChangeAspect="1"/>
          </p:cNvPicPr>
          <p:nvPr/>
        </p:nvPicPr>
        <p:blipFill>
          <a:blip r:embed="rId3"/>
          <a:stretch>
            <a:fillRect/>
          </a:stretch>
        </p:blipFill>
        <p:spPr>
          <a:xfrm>
            <a:off x="6874820" y="951750"/>
            <a:ext cx="1620000" cy="1620000"/>
          </a:xfrm>
          <a:prstGeom prst="rect">
            <a:avLst/>
          </a:prstGeom>
        </p:spPr>
      </p:pic>
    </p:spTree>
    <p:extLst>
      <p:ext uri="{BB962C8B-B14F-4D97-AF65-F5344CB8AC3E}">
        <p14:creationId xmlns:p14="http://schemas.microsoft.com/office/powerpoint/2010/main" val="7862842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8E5A9C-7126-B24D-CE82-54072E25F595}"/>
              </a:ext>
            </a:extLst>
          </p:cNvPr>
          <p:cNvSpPr/>
          <p:nvPr/>
        </p:nvSpPr>
        <p:spPr>
          <a:xfrm>
            <a:off x="0" y="0"/>
            <a:ext cx="9144000" cy="5143500"/>
          </a:xfrm>
          <a:prstGeom prst="rect">
            <a:avLst/>
          </a:prstGeom>
          <a:solidFill>
            <a:srgbClr val="D75AD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 Placeholder 10">
            <a:extLst>
              <a:ext uri="{FF2B5EF4-FFF2-40B4-BE49-F238E27FC236}">
                <a16:creationId xmlns:a16="http://schemas.microsoft.com/office/drawing/2014/main" id="{DBF0818A-A388-43F9-9539-B4F8FB2A9E07}"/>
              </a:ext>
            </a:extLst>
          </p:cNvPr>
          <p:cNvSpPr>
            <a:spLocks noGrp="1"/>
          </p:cNvSpPr>
          <p:nvPr>
            <p:ph type="body" sz="quarter" idx="4294967295"/>
          </p:nvPr>
        </p:nvSpPr>
        <p:spPr>
          <a:xfrm>
            <a:off x="3460750" y="2817813"/>
            <a:ext cx="2222500" cy="511175"/>
          </a:xfrm>
          <a:prstGeom prst="rect">
            <a:avLst/>
          </a:prstGeom>
        </p:spPr>
        <p:txBody>
          <a:bodyPr anchor="ctr"/>
          <a:lstStyle/>
          <a:p>
            <a:pPr marL="0" indent="0" algn="ctr">
              <a:buNone/>
            </a:pPr>
            <a:r>
              <a:rPr lang="fr-FR" sz="2200">
                <a:solidFill>
                  <a:srgbClr val="D75AD7"/>
                </a:solidFill>
                <a:latin typeface="Arial" panose="020B0604020202020204" pitchFamily="34" charset="0"/>
                <a:cs typeface="Arial" panose="020B0604020202020204" pitchFamily="34" charset="0"/>
              </a:rPr>
              <a:t>Félicitations !</a:t>
            </a:r>
          </a:p>
        </p:txBody>
      </p:sp>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2702838" y="3561831"/>
            <a:ext cx="3738324" cy="1053046"/>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200" dirty="0">
                <a:latin typeface="Arial" panose="020B0604020202020204" pitchFamily="34" charset="0"/>
                <a:cs typeface="Arial" panose="020B0604020202020204" pitchFamily="34" charset="0"/>
              </a:rPr>
              <a:t>Vous avez terminé le module</a:t>
            </a:r>
          </a:p>
          <a:p>
            <a:pPr marL="0" indent="0" algn="ctr">
              <a:buNone/>
            </a:pPr>
            <a:r>
              <a:rPr lang="fr-FR" sz="1600" b="1" dirty="0">
                <a:latin typeface="Arial" panose="020B0604020202020204" pitchFamily="34" charset="0"/>
                <a:cs typeface="Arial" panose="020B0604020202020204" pitchFamily="34" charset="0"/>
              </a:rPr>
              <a:t>MAÎTRISE DE L’IA ET DE LA DATAVIZ</a:t>
            </a:r>
          </a:p>
          <a:p>
            <a:pPr marL="0" indent="0" algn="ctr">
              <a:buNone/>
            </a:pPr>
            <a:r>
              <a:rPr lang="fr-FR" sz="1200" dirty="0">
                <a:latin typeface="Arial" panose="020B0604020202020204" pitchFamily="34" charset="0"/>
                <a:cs typeface="Arial" panose="020B0604020202020204" pitchFamily="34" charset="0"/>
              </a:rPr>
              <a:t>Vous pouvez passer au module suivant…</a:t>
            </a:r>
            <a:endParaRPr lang="en-US" sz="1200" dirty="0">
              <a:latin typeface="Arial" panose="020B0604020202020204" pitchFamily="34" charset="0"/>
              <a:cs typeface="Arial" panose="020B0604020202020204" pitchFamily="34" charset="0"/>
            </a:endParaRPr>
          </a:p>
        </p:txBody>
      </p:sp>
      <p:sp>
        <p:nvSpPr>
          <p:cNvPr id="9" name="Text Placeholder 7">
            <a:extLst>
              <a:ext uri="{FF2B5EF4-FFF2-40B4-BE49-F238E27FC236}">
                <a16:creationId xmlns:a16="http://schemas.microsoft.com/office/drawing/2014/main" id="{C9CCC9F5-658B-D34E-89CC-CD933E15DD6C}"/>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a:t>
            </a:r>
            <a:r>
              <a:rPr lang="fr-FR" sz="900" i="1" dirty="0">
                <a:solidFill>
                  <a:srgbClr val="323232"/>
                </a:solidFill>
                <a:latin typeface="Arial" panose="020B0604020202020204" pitchFamily="34" charset="0"/>
                <a:cs typeface="Arial" panose="020B0604020202020204" pitchFamily="34" charset="0"/>
              </a:rPr>
              <a:t>MAÎTRISE DE L’IA ET DE LA DATAVIZ</a:t>
            </a:r>
            <a:endParaRPr lang="en-US" sz="900" i="1" dirty="0">
              <a:solidFill>
                <a:srgbClr val="323232"/>
              </a:solidFill>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C60F3E6D-187D-E347-AF7C-BBE7EBCB1C47}"/>
              </a:ext>
            </a:extLst>
          </p:cNvPr>
          <p:cNvPicPr>
            <a:picLocks noChangeAspect="1"/>
          </p:cNvPicPr>
          <p:nvPr/>
        </p:nvPicPr>
        <p:blipFill>
          <a:blip r:embed="rId3"/>
          <a:stretch>
            <a:fillRect/>
          </a:stretch>
        </p:blipFill>
        <p:spPr>
          <a:xfrm>
            <a:off x="3672000" y="904635"/>
            <a:ext cx="1800000" cy="1800000"/>
          </a:xfrm>
          <a:prstGeom prst="rect">
            <a:avLst/>
          </a:prstGeom>
        </p:spPr>
      </p:pic>
    </p:spTree>
    <p:extLst>
      <p:ext uri="{BB962C8B-B14F-4D97-AF65-F5344CB8AC3E}">
        <p14:creationId xmlns:p14="http://schemas.microsoft.com/office/powerpoint/2010/main" val="2756222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4856965"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1.1.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Ingénierie de la donnée</a:t>
            </a:r>
          </a:p>
        </p:txBody>
      </p:sp>
      <p:pic>
        <p:nvPicPr>
          <p:cNvPr id="12" name="Picture 2">
            <a:extLst>
              <a:ext uri="{FF2B5EF4-FFF2-40B4-BE49-F238E27FC236}">
                <a16:creationId xmlns:a16="http://schemas.microsoft.com/office/drawing/2014/main" id="{785CC777-0197-4677-AFBC-09A31703F0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954" y="1197163"/>
            <a:ext cx="7521471" cy="306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051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3784248"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49" y="982170"/>
            <a:ext cx="5158083"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fr-FR" sz="2000" b="1" dirty="0">
                <a:solidFill>
                  <a:srgbClr val="2B2B2B"/>
                </a:solidFill>
                <a:latin typeface="Arial" panose="020B0604020202020204" pitchFamily="34" charset="0"/>
                <a:cs typeface="Arial" panose="020B0604020202020204" pitchFamily="34" charset="0"/>
              </a:rPr>
              <a:t>1.2</a:t>
            </a:r>
          </a:p>
          <a:p>
            <a:pPr marL="0" indent="0">
              <a:buFont typeface="Arial" panose="020B0604020202020204" pitchFamily="34" charset="0"/>
              <a:buNone/>
            </a:pPr>
            <a:r>
              <a:rPr lang="fr-FR" sz="2800" b="1" dirty="0">
                <a:solidFill>
                  <a:srgbClr val="00A69C"/>
                </a:solidFill>
                <a:latin typeface="Arial" panose="020B0604020202020204" pitchFamily="34" charset="0"/>
                <a:cs typeface="Arial" panose="020B0604020202020204" pitchFamily="34" charset="0"/>
              </a:rPr>
              <a:t>Quels sont les défis d’un projet de data visualisation?</a:t>
            </a:r>
          </a:p>
        </p:txBody>
      </p:sp>
    </p:spTree>
    <p:extLst>
      <p:ext uri="{BB962C8B-B14F-4D97-AF65-F5344CB8AC3E}">
        <p14:creationId xmlns:p14="http://schemas.microsoft.com/office/powerpoint/2010/main" val="1957513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5434865"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1.2.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a:t>
            </a:r>
            <a:r>
              <a:rPr lang="fr-FR" sz="2400" b="1" dirty="0" err="1">
                <a:solidFill>
                  <a:srgbClr val="00A69C"/>
                </a:solidFill>
                <a:latin typeface="Arial" panose="020B0604020202020204" pitchFamily="34" charset="0"/>
                <a:cs typeface="Arial" panose="020B0604020202020204" pitchFamily="34" charset="0"/>
              </a:rPr>
              <a:t>cleaning</a:t>
            </a:r>
            <a:r>
              <a:rPr lang="fr-FR" sz="2400" b="1" dirty="0">
                <a:solidFill>
                  <a:srgbClr val="00A69C"/>
                </a:solidFill>
                <a:latin typeface="Arial" panose="020B0604020202020204" pitchFamily="34" charset="0"/>
                <a:cs typeface="Arial" panose="020B0604020202020204" pitchFamily="34" charset="0"/>
              </a:rPr>
              <a:t> (ETL)</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5094476" y="1311275"/>
            <a:ext cx="3374937" cy="261683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ETL extrait les données de sources de données homogènes ou hétérogènes. </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Les données passent par un processus de nettoyage, s'enrichissent et se transforment, et sont finalement stockées dans un entrepôt de données.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ETL permet une analyse des données plus rapide, plus efficace et plus stable.</a:t>
            </a:r>
          </a:p>
          <a:p>
            <a:endParaRPr lang="en-US" dirty="0">
              <a:latin typeface="Arial" panose="020B0604020202020204" pitchFamily="34" charset="0"/>
            </a:endParaRPr>
          </a:p>
        </p:txBody>
      </p:sp>
      <p:pic>
        <p:nvPicPr>
          <p:cNvPr id="17" name="Picture 2" descr="undefined">
            <a:extLst>
              <a:ext uri="{FF2B5EF4-FFF2-40B4-BE49-F238E27FC236}">
                <a16:creationId xmlns:a16="http://schemas.microsoft.com/office/drawing/2014/main" id="{C1B06495-1C8F-47FC-8921-F556585A0D7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386" r="5706"/>
          <a:stretch/>
        </p:blipFill>
        <p:spPr bwMode="auto">
          <a:xfrm>
            <a:off x="982596" y="1215389"/>
            <a:ext cx="4063894" cy="2616836"/>
          </a:xfrm>
          <a:prstGeom prst="rect">
            <a:avLst/>
          </a:prstGeom>
          <a:solidFill>
            <a:srgbClr val="FFFFFF"/>
          </a:solidFill>
        </p:spPr>
      </p:pic>
    </p:spTree>
    <p:extLst>
      <p:ext uri="{BB962C8B-B14F-4D97-AF65-F5344CB8AC3E}">
        <p14:creationId xmlns:p14="http://schemas.microsoft.com/office/powerpoint/2010/main" val="2110647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5354398"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1.2.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a:t>
            </a:r>
            <a:r>
              <a:rPr lang="fr-FR" sz="2400" b="1" dirty="0" err="1">
                <a:solidFill>
                  <a:srgbClr val="00A69C"/>
                </a:solidFill>
                <a:latin typeface="Arial" panose="020B0604020202020204" pitchFamily="34" charset="0"/>
                <a:cs typeface="Arial" panose="020B0604020202020204" pitchFamily="34" charset="0"/>
              </a:rPr>
              <a:t>cleaning</a:t>
            </a:r>
            <a:r>
              <a:rPr lang="fr-FR" sz="2400" b="1" dirty="0">
                <a:solidFill>
                  <a:srgbClr val="00A69C"/>
                </a:solidFill>
                <a:latin typeface="Arial" panose="020B0604020202020204" pitchFamily="34" charset="0"/>
                <a:cs typeface="Arial" panose="020B0604020202020204" pitchFamily="34" charset="0"/>
              </a:rPr>
              <a:t> (ETL)</a:t>
            </a:r>
          </a:p>
        </p:txBody>
      </p:sp>
      <p:pic>
        <p:nvPicPr>
          <p:cNvPr id="13" name="Picture 2" descr="undefined">
            <a:extLst>
              <a:ext uri="{FF2B5EF4-FFF2-40B4-BE49-F238E27FC236}">
                <a16:creationId xmlns:a16="http://schemas.microsoft.com/office/drawing/2014/main" id="{CC52A810-5A1A-44AE-8843-D61CAE9138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29998" y="1077358"/>
            <a:ext cx="6884004" cy="345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26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5266616"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1.2.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(1/4)</a:t>
            </a:r>
          </a:p>
          <a:p>
            <a:pPr marL="0" indent="0">
              <a:buNone/>
            </a:pPr>
            <a:r>
              <a:rPr lang="fr-FR" sz="1600" b="1" dirty="0">
                <a:solidFill>
                  <a:srgbClr val="1E96CD"/>
                </a:solidFill>
                <a:latin typeface="Arial" panose="020B0604020202020204" pitchFamily="34" charset="0"/>
                <a:cs typeface="Arial" panose="020B0604020202020204" pitchFamily="34" charset="0"/>
              </a:rPr>
              <a:t>The Five Design-</a:t>
            </a:r>
            <a:r>
              <a:rPr lang="fr-FR" sz="1600" b="1" dirty="0" err="1">
                <a:solidFill>
                  <a:srgbClr val="1E96CD"/>
                </a:solidFill>
                <a:latin typeface="Arial" panose="020B0604020202020204" pitchFamily="34" charset="0"/>
                <a:cs typeface="Arial" panose="020B0604020202020204" pitchFamily="34" charset="0"/>
              </a:rPr>
              <a:t>sheet</a:t>
            </a:r>
            <a:endParaRPr lang="fr-FR" sz="1600" b="1" dirty="0">
              <a:solidFill>
                <a:srgbClr val="1E96CD"/>
              </a:solidFill>
              <a:latin typeface="Arial" panose="020B0604020202020204" pitchFamily="34" charset="0"/>
              <a:cs typeface="Arial" panose="020B0604020202020204" pitchFamily="34" charset="0"/>
            </a:endParaRP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325622"/>
            <a:ext cx="5173634"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La méthodologie Five Design-</a:t>
            </a:r>
            <a:r>
              <a:rPr lang="fr-FR" sz="1200" dirty="0" err="1">
                <a:latin typeface="Arial" panose="020B0604020202020204" pitchFamily="34" charset="0"/>
                <a:cs typeface="Arial" panose="020B0604020202020204" pitchFamily="34" charset="0"/>
              </a:rPr>
              <a:t>Sheet</a:t>
            </a:r>
            <a:r>
              <a:rPr lang="fr-FR" sz="1200" dirty="0">
                <a:latin typeface="Arial" panose="020B0604020202020204" pitchFamily="34" charset="0"/>
                <a:cs typeface="Arial" panose="020B0604020202020204" pitchFamily="34" charset="0"/>
              </a:rPr>
              <a:t> (FDS) est un moyen de formaliser l'esquisse et le prototypage d’une visualisation de données.</a:t>
            </a:r>
          </a:p>
          <a:p>
            <a:pPr>
              <a:buClr>
                <a:srgbClr val="00A39B"/>
              </a:buClr>
            </a:pPr>
            <a:r>
              <a:rPr lang="fr-FR" sz="1200" dirty="0">
                <a:latin typeface="Arial" panose="020B0604020202020204" pitchFamily="34" charset="0"/>
                <a:cs typeface="Arial" panose="020B0604020202020204" pitchFamily="34" charset="0"/>
              </a:rPr>
              <a:t>Il y a 5 feuilles dans cette méthodologie :</a:t>
            </a:r>
          </a:p>
          <a:p>
            <a:endParaRPr lang="en-US" dirty="0">
              <a:latin typeface="Arial" panose="020B0604020202020204" pitchFamily="34" charset="0"/>
            </a:endParaRPr>
          </a:p>
        </p:txBody>
      </p:sp>
      <p:pic>
        <p:nvPicPr>
          <p:cNvPr id="13" name="Image 12">
            <a:extLst>
              <a:ext uri="{FF2B5EF4-FFF2-40B4-BE49-F238E27FC236}">
                <a16:creationId xmlns:a16="http://schemas.microsoft.com/office/drawing/2014/main" id="{E3E36F06-103C-473E-A0DD-F55AEFC82BDF}"/>
              </a:ext>
            </a:extLst>
          </p:cNvPr>
          <p:cNvPicPr>
            <a:picLocks noChangeAspect="1"/>
          </p:cNvPicPr>
          <p:nvPr/>
        </p:nvPicPr>
        <p:blipFill rotWithShape="1">
          <a:blip r:embed="rId3"/>
          <a:srcRect l="12460" t="14251" r="13425" b="39032"/>
          <a:stretch/>
        </p:blipFill>
        <p:spPr>
          <a:xfrm>
            <a:off x="707876" y="2141437"/>
            <a:ext cx="7876421" cy="2161078"/>
          </a:xfrm>
          <a:prstGeom prst="rect">
            <a:avLst/>
          </a:prstGeom>
          <a:ln>
            <a:noFill/>
          </a:ln>
          <a:effectLst>
            <a:softEdge rad="112500"/>
          </a:effectLst>
        </p:spPr>
      </p:pic>
      <p:pic>
        <p:nvPicPr>
          <p:cNvPr id="14" name="Image 13">
            <a:extLst>
              <a:ext uri="{FF2B5EF4-FFF2-40B4-BE49-F238E27FC236}">
                <a16:creationId xmlns:a16="http://schemas.microsoft.com/office/drawing/2014/main" id="{D79F0B8B-786C-4645-9979-B453EC06321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4563" t="63870" r="63894" b="15254"/>
          <a:stretch/>
        </p:blipFill>
        <p:spPr>
          <a:xfrm>
            <a:off x="1361558" y="3051574"/>
            <a:ext cx="1852839" cy="1009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14">
            <a:extLst>
              <a:ext uri="{FF2B5EF4-FFF2-40B4-BE49-F238E27FC236}">
                <a16:creationId xmlns:a16="http://schemas.microsoft.com/office/drawing/2014/main" id="{27646E34-D747-46FB-95BA-CEA9FB95E03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38527" t="64069" r="40392" b="14781"/>
          <a:stretch/>
        </p:blipFill>
        <p:spPr>
          <a:xfrm>
            <a:off x="3897543" y="3051572"/>
            <a:ext cx="1852839" cy="1009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a:extLst>
              <a:ext uri="{FF2B5EF4-FFF2-40B4-BE49-F238E27FC236}">
                <a16:creationId xmlns:a16="http://schemas.microsoft.com/office/drawing/2014/main" id="{73AD1221-CA00-4044-BCD7-D9495AABB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62756" t="63189" r="16106" b="14253"/>
          <a:stretch/>
        </p:blipFill>
        <p:spPr>
          <a:xfrm>
            <a:off x="6433529" y="3051572"/>
            <a:ext cx="1852839" cy="1009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9889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577868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1.2.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(2/4)</a:t>
            </a:r>
          </a:p>
          <a:p>
            <a:pPr marL="0" indent="0">
              <a:buNone/>
            </a:pPr>
            <a:r>
              <a:rPr lang="fr-FR" sz="1600" b="1" dirty="0" err="1">
                <a:solidFill>
                  <a:srgbClr val="1E96CD"/>
                </a:solidFill>
                <a:latin typeface="Arial" panose="020B0604020202020204" pitchFamily="34" charset="0"/>
                <a:cs typeface="Arial" panose="020B0604020202020204" pitchFamily="34" charset="0"/>
              </a:rPr>
              <a:t>Sheet</a:t>
            </a:r>
            <a:r>
              <a:rPr lang="fr-FR" sz="1600" b="1" dirty="0">
                <a:solidFill>
                  <a:srgbClr val="1E96CD"/>
                </a:solidFill>
                <a:latin typeface="Arial" panose="020B0604020202020204" pitchFamily="34" charset="0"/>
                <a:cs typeface="Arial" panose="020B0604020202020204" pitchFamily="34" charset="0"/>
              </a:rPr>
              <a:t> 1 : Brain </a:t>
            </a:r>
            <a:r>
              <a:rPr lang="fr-FR" sz="1600" b="1" dirty="0" err="1">
                <a:solidFill>
                  <a:srgbClr val="1E96CD"/>
                </a:solidFill>
                <a:latin typeface="Arial" panose="020B0604020202020204" pitchFamily="34" charset="0"/>
                <a:cs typeface="Arial" panose="020B0604020202020204" pitchFamily="34" charset="0"/>
              </a:rPr>
              <a:t>storm</a:t>
            </a:r>
            <a:endParaRPr lang="fr-FR" sz="1600" b="1" dirty="0">
              <a:solidFill>
                <a:srgbClr val="1E96CD"/>
              </a:solidFill>
              <a:latin typeface="Arial" panose="020B0604020202020204" pitchFamily="34" charset="0"/>
              <a:cs typeface="Arial" panose="020B0604020202020204" pitchFamily="34" charset="0"/>
            </a:endParaRP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414507"/>
            <a:ext cx="3527261"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chemeClr val="accent4"/>
                </a:solidFill>
                <a:latin typeface="Arial" panose="020B0604020202020204" pitchFamily="34" charset="0"/>
                <a:cs typeface="Arial" panose="020B0604020202020204" pitchFamily="34" charset="0"/>
              </a:rPr>
              <a:t>Générer des idées </a:t>
            </a:r>
            <a:r>
              <a:rPr lang="fr-FR" sz="1200" dirty="0">
                <a:latin typeface="Arial" panose="020B0604020202020204" pitchFamily="34" charset="0"/>
                <a:cs typeface="Arial" panose="020B0604020202020204" pitchFamily="34" charset="0"/>
              </a:rPr>
              <a:t>: dessiner autant d’idées que possible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Filtrer les idées </a:t>
            </a:r>
            <a:r>
              <a:rPr lang="fr-FR" sz="1200" dirty="0">
                <a:latin typeface="Arial" panose="020B0604020202020204" pitchFamily="34" charset="0"/>
                <a:cs typeface="Arial" panose="020B0604020202020204" pitchFamily="34" charset="0"/>
              </a:rPr>
              <a:t>: supprimer les duplications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Catégoriser les croquis </a:t>
            </a:r>
            <a:r>
              <a:rPr lang="fr-FR" sz="1200" dirty="0">
                <a:latin typeface="Arial" panose="020B0604020202020204" pitchFamily="34" charset="0"/>
                <a:cs typeface="Arial" panose="020B0604020202020204" pitchFamily="34" charset="0"/>
              </a:rPr>
              <a:t>: classer les idées par concept similaire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Combiner et affiner </a:t>
            </a:r>
            <a:r>
              <a:rPr lang="fr-FR" sz="1200" dirty="0">
                <a:latin typeface="Arial" panose="020B0604020202020204" pitchFamily="34" charset="0"/>
                <a:cs typeface="Arial" panose="020B0604020202020204" pitchFamily="34" charset="0"/>
              </a:rPr>
              <a:t>: organiser les idées en solutions plus grandes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Question</a:t>
            </a:r>
            <a:r>
              <a:rPr lang="fr-FR" sz="1200" dirty="0">
                <a:latin typeface="Arial" panose="020B0604020202020204" pitchFamily="34" charset="0"/>
                <a:cs typeface="Arial" panose="020B0604020202020204" pitchFamily="34" charset="0"/>
              </a:rPr>
              <a:t> : remettre en question ce qui a été généré</a:t>
            </a:r>
          </a:p>
          <a:p>
            <a:endParaRPr lang="en-US" dirty="0">
              <a:latin typeface="Arial" panose="020B0604020202020204" pitchFamily="34" charset="0"/>
            </a:endParaRPr>
          </a:p>
        </p:txBody>
      </p:sp>
      <p:pic>
        <p:nvPicPr>
          <p:cNvPr id="17" name="Picture 2">
            <a:extLst>
              <a:ext uri="{FF2B5EF4-FFF2-40B4-BE49-F238E27FC236}">
                <a16:creationId xmlns:a16="http://schemas.microsoft.com/office/drawing/2014/main" id="{55E6BFD7-6FDB-4B7C-9233-2833CE5F24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33257" y="1027799"/>
            <a:ext cx="3148836" cy="3722822"/>
          </a:xfrm>
          <a:prstGeom prst="rect">
            <a:avLst/>
          </a:prstGeom>
          <a:solidFill>
            <a:srgbClr val="FFFFFF"/>
          </a:solidFill>
        </p:spPr>
      </p:pic>
    </p:spTree>
    <p:extLst>
      <p:ext uri="{BB962C8B-B14F-4D97-AF65-F5344CB8AC3E}">
        <p14:creationId xmlns:p14="http://schemas.microsoft.com/office/powerpoint/2010/main" val="64527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5844517"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1.2.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(3/4)</a:t>
            </a:r>
          </a:p>
          <a:p>
            <a:pPr marL="0" indent="0">
              <a:buNone/>
            </a:pPr>
            <a:r>
              <a:rPr lang="fr-FR" sz="1600" b="1" dirty="0" err="1">
                <a:solidFill>
                  <a:srgbClr val="1E96CD"/>
                </a:solidFill>
                <a:latin typeface="Arial" panose="020B0604020202020204" pitchFamily="34" charset="0"/>
                <a:cs typeface="Arial" panose="020B0604020202020204" pitchFamily="34" charset="0"/>
              </a:rPr>
              <a:t>Sheet</a:t>
            </a:r>
            <a:r>
              <a:rPr lang="fr-FR" sz="1600" b="1" dirty="0">
                <a:solidFill>
                  <a:srgbClr val="1E96CD"/>
                </a:solidFill>
                <a:latin typeface="Arial" panose="020B0604020202020204" pitchFamily="34" charset="0"/>
                <a:cs typeface="Arial" panose="020B0604020202020204" pitchFamily="34" charset="0"/>
              </a:rPr>
              <a:t> 2/3/4 : initial designs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414507"/>
            <a:ext cx="3527261"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Mise en page : </a:t>
            </a:r>
            <a:r>
              <a:rPr lang="fr-FR" sz="1200" dirty="0">
                <a:latin typeface="Arial" panose="020B0604020202020204" pitchFamily="34" charset="0"/>
                <a:cs typeface="Arial" panose="020B0604020202020204" pitchFamily="34" charset="0"/>
              </a:rPr>
              <a:t>une esquisse de la visualisation de la conception</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Focus : </a:t>
            </a:r>
            <a:r>
              <a:rPr lang="fr-FR" sz="1200" dirty="0">
                <a:latin typeface="Arial" panose="020B0604020202020204" pitchFamily="34" charset="0"/>
                <a:cs typeface="Arial" panose="020B0604020202020204" pitchFamily="34" charset="0"/>
              </a:rPr>
              <a:t>identifiez la partie centrale de la conception de la visualisation</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Opérations : </a:t>
            </a:r>
            <a:r>
              <a:rPr lang="fr-FR" sz="1200" dirty="0">
                <a:latin typeface="Arial" panose="020B0604020202020204" pitchFamily="34" charset="0"/>
                <a:cs typeface="Arial" panose="020B0604020202020204" pitchFamily="34" charset="0"/>
              </a:rPr>
              <a:t>listez les fonctions disponibles dans la visualisation et ce que l'utilisateur est capable d'en faire</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Discussion : </a:t>
            </a:r>
            <a:r>
              <a:rPr lang="fr-FR" sz="1200" dirty="0">
                <a:latin typeface="Arial" panose="020B0604020202020204" pitchFamily="34" charset="0"/>
                <a:cs typeface="Arial" panose="020B0604020202020204" pitchFamily="34" charset="0"/>
              </a:rPr>
              <a:t>discuter des avantages, des inconvénients, de la faisabilité de la conception</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Informations : </a:t>
            </a:r>
            <a:r>
              <a:rPr lang="fr-FR" sz="1200" dirty="0">
                <a:latin typeface="Arial" panose="020B0604020202020204" pitchFamily="34" charset="0"/>
                <a:cs typeface="Arial" panose="020B0604020202020204" pitchFamily="34" charset="0"/>
              </a:rPr>
              <a:t>méta-informations telles que le titre, l'auteur et l'ensemble de données</a:t>
            </a:r>
          </a:p>
          <a:p>
            <a:endParaRPr lang="en-US" dirty="0">
              <a:latin typeface="Arial" panose="020B0604020202020204" pitchFamily="34" charset="0"/>
            </a:endParaRPr>
          </a:p>
        </p:txBody>
      </p:sp>
      <p:pic>
        <p:nvPicPr>
          <p:cNvPr id="13" name="Picture 2" descr="Capture d'écran 2015-06-25 à 19.25.35">
            <a:extLst>
              <a:ext uri="{FF2B5EF4-FFF2-40B4-BE49-F238E27FC236}">
                <a16:creationId xmlns:a16="http://schemas.microsoft.com/office/drawing/2014/main" id="{0849CB15-93BA-4D5D-9A17-09CD9214BE2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697"/>
          <a:stretch/>
        </p:blipFill>
        <p:spPr bwMode="auto">
          <a:xfrm>
            <a:off x="5296205" y="1240898"/>
            <a:ext cx="2410390" cy="3374712"/>
          </a:xfrm>
          <a:prstGeom prst="rect">
            <a:avLst/>
          </a:prstGeom>
          <a:solidFill>
            <a:srgbClr val="FFFFFF"/>
          </a:solidFill>
        </p:spPr>
      </p:pic>
    </p:spTree>
    <p:extLst>
      <p:ext uri="{BB962C8B-B14F-4D97-AF65-F5344CB8AC3E}">
        <p14:creationId xmlns:p14="http://schemas.microsoft.com/office/powerpoint/2010/main" val="81863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A27164C-0D56-2036-C708-CEA4E5D3DCC3}"/>
              </a:ext>
            </a:extLst>
          </p:cNvPr>
          <p:cNvPicPr>
            <a:picLocks noChangeAspect="1"/>
          </p:cNvPicPr>
          <p:nvPr/>
        </p:nvPicPr>
        <p:blipFill>
          <a:blip r:embed="rId4"/>
          <a:stretch>
            <a:fillRect/>
          </a:stretch>
        </p:blipFill>
        <p:spPr>
          <a:xfrm>
            <a:off x="7785019" y="3627479"/>
            <a:ext cx="1008000" cy="1008000"/>
          </a:xfrm>
          <a:prstGeom prst="rect">
            <a:avLst/>
          </a:prstGeom>
        </p:spPr>
      </p:pic>
      <p:cxnSp>
        <p:nvCxnSpPr>
          <p:cNvPr id="47" name="Connecteur droit 46">
            <a:extLst>
              <a:ext uri="{FF2B5EF4-FFF2-40B4-BE49-F238E27FC236}">
                <a16:creationId xmlns:a16="http://schemas.microsoft.com/office/drawing/2014/main" id="{C1622523-DDE9-4D80-B091-3591C320915E}"/>
              </a:ext>
            </a:extLst>
          </p:cNvPr>
          <p:cNvCxnSpPr>
            <a:cxnSpLocks/>
          </p:cNvCxnSpPr>
          <p:nvPr/>
        </p:nvCxnSpPr>
        <p:spPr>
          <a:xfrm flipH="1">
            <a:off x="1101296" y="1492006"/>
            <a:ext cx="6355198" cy="244"/>
          </a:xfrm>
          <a:prstGeom prst="line">
            <a:avLst/>
          </a:prstGeom>
          <a:ln w="34925">
            <a:solidFill>
              <a:srgbClr val="00A69C"/>
            </a:solidFill>
            <a:headEnd type="none"/>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B52AD1A8-AB47-2901-5CB4-61A4D938BC91}"/>
              </a:ext>
            </a:extLst>
          </p:cNvPr>
          <p:cNvCxnSpPr>
            <a:cxnSpLocks/>
          </p:cNvCxnSpPr>
          <p:nvPr/>
        </p:nvCxnSpPr>
        <p:spPr>
          <a:xfrm flipH="1" flipV="1">
            <a:off x="1437397" y="2808911"/>
            <a:ext cx="6266786" cy="48226"/>
          </a:xfrm>
          <a:prstGeom prst="line">
            <a:avLst/>
          </a:prstGeom>
          <a:ln w="34925">
            <a:solidFill>
              <a:srgbClr val="00A69C"/>
            </a:solidFill>
          </a:ln>
        </p:spPr>
        <p:style>
          <a:lnRef idx="1">
            <a:schemeClr val="accent1"/>
          </a:lnRef>
          <a:fillRef idx="0">
            <a:schemeClr val="accent1"/>
          </a:fillRef>
          <a:effectRef idx="0">
            <a:schemeClr val="accent1"/>
          </a:effectRef>
          <a:fontRef idx="minor">
            <a:schemeClr val="tx1"/>
          </a:fontRef>
        </p:style>
      </p:cxnSp>
      <p:sp>
        <p:nvSpPr>
          <p:cNvPr id="49" name="Arc plein 9">
            <a:extLst>
              <a:ext uri="{FF2B5EF4-FFF2-40B4-BE49-F238E27FC236}">
                <a16:creationId xmlns:a16="http://schemas.microsoft.com/office/drawing/2014/main" id="{7BDE0747-3B7F-6FCB-5305-DA065E4947C6}"/>
              </a:ext>
            </a:extLst>
          </p:cNvPr>
          <p:cNvSpPr/>
          <p:nvPr/>
        </p:nvSpPr>
        <p:spPr>
          <a:xfrm rot="5400000">
            <a:off x="7351329" y="1819200"/>
            <a:ext cx="1383915" cy="691958"/>
          </a:xfrm>
          <a:custGeom>
            <a:avLst/>
            <a:gdLst>
              <a:gd name="connsiteX0" fmla="*/ 0 w 746567"/>
              <a:gd name="connsiteY0" fmla="*/ 373284 h 746567"/>
              <a:gd name="connsiteX1" fmla="*/ 373284 w 746567"/>
              <a:gd name="connsiteY1" fmla="*/ 0 h 746567"/>
              <a:gd name="connsiteX2" fmla="*/ 746568 w 746567"/>
              <a:gd name="connsiteY2" fmla="*/ 373284 h 746567"/>
              <a:gd name="connsiteX3" fmla="*/ 559925 w 746567"/>
              <a:gd name="connsiteY3" fmla="*/ 373284 h 746567"/>
              <a:gd name="connsiteX4" fmla="*/ 373283 w 746567"/>
              <a:gd name="connsiteY4" fmla="*/ 186642 h 746567"/>
              <a:gd name="connsiteX5" fmla="*/ 186641 w 746567"/>
              <a:gd name="connsiteY5" fmla="*/ 373284 h 746567"/>
              <a:gd name="connsiteX6" fmla="*/ 0 w 746567"/>
              <a:gd name="connsiteY6" fmla="*/ 373284 h 746567"/>
              <a:gd name="connsiteX0" fmla="*/ 0 w 746568"/>
              <a:gd name="connsiteY0" fmla="*/ 373284 h 464724"/>
              <a:gd name="connsiteX1" fmla="*/ 373284 w 746568"/>
              <a:gd name="connsiteY1" fmla="*/ 0 h 464724"/>
              <a:gd name="connsiteX2" fmla="*/ 746568 w 746568"/>
              <a:gd name="connsiteY2" fmla="*/ 373284 h 464724"/>
              <a:gd name="connsiteX3" fmla="*/ 559925 w 746568"/>
              <a:gd name="connsiteY3" fmla="*/ 373284 h 464724"/>
              <a:gd name="connsiteX4" fmla="*/ 373283 w 746568"/>
              <a:gd name="connsiteY4" fmla="*/ 186642 h 464724"/>
              <a:gd name="connsiteX5" fmla="*/ 278081 w 746568"/>
              <a:gd name="connsiteY5" fmla="*/ 464724 h 464724"/>
              <a:gd name="connsiteX0" fmla="*/ 0 w 746568"/>
              <a:gd name="connsiteY0" fmla="*/ 373284 h 373284"/>
              <a:gd name="connsiteX1" fmla="*/ 373284 w 746568"/>
              <a:gd name="connsiteY1" fmla="*/ 0 h 373284"/>
              <a:gd name="connsiteX2" fmla="*/ 746568 w 746568"/>
              <a:gd name="connsiteY2" fmla="*/ 373284 h 373284"/>
              <a:gd name="connsiteX3" fmla="*/ 559925 w 746568"/>
              <a:gd name="connsiteY3" fmla="*/ 373284 h 373284"/>
              <a:gd name="connsiteX4" fmla="*/ 373283 w 746568"/>
              <a:gd name="connsiteY4" fmla="*/ 186642 h 373284"/>
              <a:gd name="connsiteX0" fmla="*/ 0 w 746568"/>
              <a:gd name="connsiteY0" fmla="*/ 373284 h 373284"/>
              <a:gd name="connsiteX1" fmla="*/ 373284 w 746568"/>
              <a:gd name="connsiteY1" fmla="*/ 0 h 373284"/>
              <a:gd name="connsiteX2" fmla="*/ 746568 w 746568"/>
              <a:gd name="connsiteY2" fmla="*/ 373284 h 373284"/>
              <a:gd name="connsiteX3" fmla="*/ 559925 w 746568"/>
              <a:gd name="connsiteY3" fmla="*/ 373284 h 373284"/>
              <a:gd name="connsiteX0" fmla="*/ 0 w 746568"/>
              <a:gd name="connsiteY0" fmla="*/ 373284 h 373284"/>
              <a:gd name="connsiteX1" fmla="*/ 373284 w 746568"/>
              <a:gd name="connsiteY1" fmla="*/ 0 h 373284"/>
              <a:gd name="connsiteX2" fmla="*/ 746568 w 746568"/>
              <a:gd name="connsiteY2" fmla="*/ 373284 h 373284"/>
            </a:gdLst>
            <a:ahLst/>
            <a:cxnLst>
              <a:cxn ang="0">
                <a:pos x="connsiteX0" y="connsiteY0"/>
              </a:cxn>
              <a:cxn ang="0">
                <a:pos x="connsiteX1" y="connsiteY1"/>
              </a:cxn>
              <a:cxn ang="0">
                <a:pos x="connsiteX2" y="connsiteY2"/>
              </a:cxn>
            </a:cxnLst>
            <a:rect l="l" t="t" r="r" b="b"/>
            <a:pathLst>
              <a:path w="746568" h="373284">
                <a:moveTo>
                  <a:pt x="0" y="373284"/>
                </a:moveTo>
                <a:cubicBezTo>
                  <a:pt x="0" y="167125"/>
                  <a:pt x="167125" y="0"/>
                  <a:pt x="373284" y="0"/>
                </a:cubicBezTo>
                <a:cubicBezTo>
                  <a:pt x="579443" y="0"/>
                  <a:pt x="746568" y="167125"/>
                  <a:pt x="746568" y="373284"/>
                </a:cubicBezTo>
              </a:path>
            </a:pathLst>
          </a:custGeom>
          <a:noFill/>
          <a:ln w="34925">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endParaRPr>
          </a:p>
        </p:txBody>
      </p:sp>
      <p:sp>
        <p:nvSpPr>
          <p:cNvPr id="50" name="Arc plein 9">
            <a:extLst>
              <a:ext uri="{FF2B5EF4-FFF2-40B4-BE49-F238E27FC236}">
                <a16:creationId xmlns:a16="http://schemas.microsoft.com/office/drawing/2014/main" id="{039B4390-0712-8133-8A9B-0BFBA1552093}"/>
              </a:ext>
            </a:extLst>
          </p:cNvPr>
          <p:cNvSpPr/>
          <p:nvPr/>
        </p:nvSpPr>
        <p:spPr>
          <a:xfrm rot="16200000">
            <a:off x="280763" y="3107544"/>
            <a:ext cx="1383915" cy="691958"/>
          </a:xfrm>
          <a:custGeom>
            <a:avLst/>
            <a:gdLst>
              <a:gd name="connsiteX0" fmla="*/ 0 w 746567"/>
              <a:gd name="connsiteY0" fmla="*/ 373284 h 746567"/>
              <a:gd name="connsiteX1" fmla="*/ 373284 w 746567"/>
              <a:gd name="connsiteY1" fmla="*/ 0 h 746567"/>
              <a:gd name="connsiteX2" fmla="*/ 746568 w 746567"/>
              <a:gd name="connsiteY2" fmla="*/ 373284 h 746567"/>
              <a:gd name="connsiteX3" fmla="*/ 559925 w 746567"/>
              <a:gd name="connsiteY3" fmla="*/ 373284 h 746567"/>
              <a:gd name="connsiteX4" fmla="*/ 373283 w 746567"/>
              <a:gd name="connsiteY4" fmla="*/ 186642 h 746567"/>
              <a:gd name="connsiteX5" fmla="*/ 186641 w 746567"/>
              <a:gd name="connsiteY5" fmla="*/ 373284 h 746567"/>
              <a:gd name="connsiteX6" fmla="*/ 0 w 746567"/>
              <a:gd name="connsiteY6" fmla="*/ 373284 h 746567"/>
              <a:gd name="connsiteX0" fmla="*/ 0 w 746568"/>
              <a:gd name="connsiteY0" fmla="*/ 373284 h 464724"/>
              <a:gd name="connsiteX1" fmla="*/ 373284 w 746568"/>
              <a:gd name="connsiteY1" fmla="*/ 0 h 464724"/>
              <a:gd name="connsiteX2" fmla="*/ 746568 w 746568"/>
              <a:gd name="connsiteY2" fmla="*/ 373284 h 464724"/>
              <a:gd name="connsiteX3" fmla="*/ 559925 w 746568"/>
              <a:gd name="connsiteY3" fmla="*/ 373284 h 464724"/>
              <a:gd name="connsiteX4" fmla="*/ 373283 w 746568"/>
              <a:gd name="connsiteY4" fmla="*/ 186642 h 464724"/>
              <a:gd name="connsiteX5" fmla="*/ 278081 w 746568"/>
              <a:gd name="connsiteY5" fmla="*/ 464724 h 464724"/>
              <a:gd name="connsiteX0" fmla="*/ 0 w 746568"/>
              <a:gd name="connsiteY0" fmla="*/ 373284 h 373284"/>
              <a:gd name="connsiteX1" fmla="*/ 373284 w 746568"/>
              <a:gd name="connsiteY1" fmla="*/ 0 h 373284"/>
              <a:gd name="connsiteX2" fmla="*/ 746568 w 746568"/>
              <a:gd name="connsiteY2" fmla="*/ 373284 h 373284"/>
              <a:gd name="connsiteX3" fmla="*/ 559925 w 746568"/>
              <a:gd name="connsiteY3" fmla="*/ 373284 h 373284"/>
              <a:gd name="connsiteX4" fmla="*/ 373283 w 746568"/>
              <a:gd name="connsiteY4" fmla="*/ 186642 h 373284"/>
              <a:gd name="connsiteX0" fmla="*/ 0 w 746568"/>
              <a:gd name="connsiteY0" fmla="*/ 373284 h 373284"/>
              <a:gd name="connsiteX1" fmla="*/ 373284 w 746568"/>
              <a:gd name="connsiteY1" fmla="*/ 0 h 373284"/>
              <a:gd name="connsiteX2" fmla="*/ 746568 w 746568"/>
              <a:gd name="connsiteY2" fmla="*/ 373284 h 373284"/>
              <a:gd name="connsiteX3" fmla="*/ 559925 w 746568"/>
              <a:gd name="connsiteY3" fmla="*/ 373284 h 373284"/>
              <a:gd name="connsiteX0" fmla="*/ 0 w 746568"/>
              <a:gd name="connsiteY0" fmla="*/ 373284 h 373284"/>
              <a:gd name="connsiteX1" fmla="*/ 373284 w 746568"/>
              <a:gd name="connsiteY1" fmla="*/ 0 h 373284"/>
              <a:gd name="connsiteX2" fmla="*/ 746568 w 746568"/>
              <a:gd name="connsiteY2" fmla="*/ 373284 h 373284"/>
            </a:gdLst>
            <a:ahLst/>
            <a:cxnLst>
              <a:cxn ang="0">
                <a:pos x="connsiteX0" y="connsiteY0"/>
              </a:cxn>
              <a:cxn ang="0">
                <a:pos x="connsiteX1" y="connsiteY1"/>
              </a:cxn>
              <a:cxn ang="0">
                <a:pos x="connsiteX2" y="connsiteY2"/>
              </a:cxn>
            </a:cxnLst>
            <a:rect l="l" t="t" r="r" b="b"/>
            <a:pathLst>
              <a:path w="746568" h="373284">
                <a:moveTo>
                  <a:pt x="0" y="373284"/>
                </a:moveTo>
                <a:cubicBezTo>
                  <a:pt x="0" y="167125"/>
                  <a:pt x="167125" y="0"/>
                  <a:pt x="373284" y="0"/>
                </a:cubicBezTo>
                <a:cubicBezTo>
                  <a:pt x="579443" y="0"/>
                  <a:pt x="746568" y="167125"/>
                  <a:pt x="746568" y="373284"/>
                </a:cubicBezTo>
              </a:path>
            </a:pathLst>
          </a:custGeom>
          <a:noFill/>
          <a:ln w="34925">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anose="020B0604020202020204" pitchFamily="34" charset="0"/>
            </a:endParaRPr>
          </a:p>
        </p:txBody>
      </p:sp>
      <p:sp>
        <p:nvSpPr>
          <p:cNvPr id="51" name="Ellipse 50">
            <a:extLst>
              <a:ext uri="{FF2B5EF4-FFF2-40B4-BE49-F238E27FC236}">
                <a16:creationId xmlns:a16="http://schemas.microsoft.com/office/drawing/2014/main" id="{27D3D63B-0435-E74A-E958-B1002D96B2C8}"/>
              </a:ext>
            </a:extLst>
          </p:cNvPr>
          <p:cNvSpPr/>
          <p:nvPr/>
        </p:nvSpPr>
        <p:spPr>
          <a:xfrm>
            <a:off x="385978" y="987425"/>
            <a:ext cx="1008000" cy="1008000"/>
          </a:xfrm>
          <a:prstGeom prst="ellipse">
            <a:avLst/>
          </a:prstGeom>
          <a:solidFill>
            <a:schemeClr val="bg1"/>
          </a:solidFill>
          <a:ln w="38100">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spc="-10" dirty="0">
                <a:solidFill>
                  <a:srgbClr val="00A69C"/>
                </a:solidFill>
                <a:latin typeface="Arial"/>
                <a:ea typeface="Verdana" pitchFamily="34" charset="0"/>
                <a:cs typeface="Arial"/>
              </a:rPr>
              <a:t>KICK OFF</a:t>
            </a:r>
          </a:p>
        </p:txBody>
      </p:sp>
      <p:grpSp>
        <p:nvGrpSpPr>
          <p:cNvPr id="52" name="Groupe 51">
            <a:extLst>
              <a:ext uri="{FF2B5EF4-FFF2-40B4-BE49-F238E27FC236}">
                <a16:creationId xmlns:a16="http://schemas.microsoft.com/office/drawing/2014/main" id="{B50CD5D1-CF1F-B217-F01B-B580A884F523}"/>
              </a:ext>
            </a:extLst>
          </p:cNvPr>
          <p:cNvGrpSpPr/>
          <p:nvPr/>
        </p:nvGrpSpPr>
        <p:grpSpPr>
          <a:xfrm>
            <a:off x="245427" y="2646050"/>
            <a:ext cx="1008000" cy="1200865"/>
            <a:chOff x="1988198" y="2314247"/>
            <a:chExt cx="1008000" cy="1200865"/>
          </a:xfrm>
        </p:grpSpPr>
        <p:sp>
          <p:nvSpPr>
            <p:cNvPr id="53" name="Ellipse 52">
              <a:extLst>
                <a:ext uri="{FF2B5EF4-FFF2-40B4-BE49-F238E27FC236}">
                  <a16:creationId xmlns:a16="http://schemas.microsoft.com/office/drawing/2014/main" id="{3938F5DE-2F99-8856-06CA-8F2CD01F630E}"/>
                </a:ext>
              </a:extLst>
            </p:cNvPr>
            <p:cNvSpPr>
              <a:spLocks noChangeAspect="1"/>
            </p:cNvSpPr>
            <p:nvPr/>
          </p:nvSpPr>
          <p:spPr>
            <a:xfrm>
              <a:off x="1988198" y="2314247"/>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Le moteur de recherche </a:t>
              </a:r>
              <a:r>
                <a:rPr lang="fr-FR" sz="800" spc="-10" dirty="0" err="1">
                  <a:solidFill>
                    <a:srgbClr val="1C97D3"/>
                  </a:solidFill>
                  <a:latin typeface="Arial"/>
                  <a:ea typeface="Verdana" pitchFamily="34" charset="0"/>
                  <a:cs typeface="Arial"/>
                </a:rPr>
                <a:t>ElasticSearch</a:t>
              </a:r>
              <a:endParaRPr lang="en-US" sz="800" spc="-10" dirty="0">
                <a:solidFill>
                  <a:srgbClr val="1C97D3"/>
                </a:solidFill>
                <a:latin typeface="Arial"/>
                <a:ea typeface="Verdana" pitchFamily="34" charset="0"/>
                <a:cs typeface="Arial"/>
              </a:endParaRPr>
            </a:p>
          </p:txBody>
        </p:sp>
        <p:sp>
          <p:nvSpPr>
            <p:cNvPr id="54" name="ZoneTexte 53">
              <a:extLst>
                <a:ext uri="{FF2B5EF4-FFF2-40B4-BE49-F238E27FC236}">
                  <a16:creationId xmlns:a16="http://schemas.microsoft.com/office/drawing/2014/main" id="{BDE0529C-3CA3-8613-0E91-D8ACA52EC74A}"/>
                </a:ext>
              </a:extLst>
            </p:cNvPr>
            <p:cNvSpPr txBox="1">
              <a:spLocks noChangeAspect="1"/>
            </p:cNvSpPr>
            <p:nvPr/>
          </p:nvSpPr>
          <p:spPr>
            <a:xfrm>
              <a:off x="2330198" y="3191112"/>
              <a:ext cx="324000" cy="324000"/>
            </a:xfrm>
            <a:prstGeom prst="ellipse">
              <a:avLst/>
            </a:prstGeom>
            <a:solidFill>
              <a:schemeClr val="bg1"/>
            </a:solidFill>
            <a:ln w="25400">
              <a:solidFill>
                <a:srgbClr val="1E96D2"/>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t>20h</a:t>
              </a:r>
            </a:p>
          </p:txBody>
        </p:sp>
      </p:grpSp>
      <p:grpSp>
        <p:nvGrpSpPr>
          <p:cNvPr id="55" name="Groupe 54">
            <a:extLst>
              <a:ext uri="{FF2B5EF4-FFF2-40B4-BE49-F238E27FC236}">
                <a16:creationId xmlns:a16="http://schemas.microsoft.com/office/drawing/2014/main" id="{2010D8A3-7509-F6FC-A46F-F52CD930ECF7}"/>
              </a:ext>
            </a:extLst>
          </p:cNvPr>
          <p:cNvGrpSpPr/>
          <p:nvPr/>
        </p:nvGrpSpPr>
        <p:grpSpPr>
          <a:xfrm>
            <a:off x="6800854" y="2314248"/>
            <a:ext cx="1008000" cy="1200864"/>
            <a:chOff x="4133069" y="2314248"/>
            <a:chExt cx="1008000" cy="1200864"/>
          </a:xfrm>
        </p:grpSpPr>
        <p:sp>
          <p:nvSpPr>
            <p:cNvPr id="56" name="Ellipse 55">
              <a:extLst>
                <a:ext uri="{FF2B5EF4-FFF2-40B4-BE49-F238E27FC236}">
                  <a16:creationId xmlns:a16="http://schemas.microsoft.com/office/drawing/2014/main" id="{E97437AE-88D8-9904-B8ED-D18CC7D692D9}"/>
                </a:ext>
              </a:extLst>
            </p:cNvPr>
            <p:cNvSpPr>
              <a:spLocks noChangeAspect="1"/>
            </p:cNvSpPr>
            <p:nvPr/>
          </p:nvSpPr>
          <p:spPr>
            <a:xfrm>
              <a:off x="4133069" y="2314248"/>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Manipulation </a:t>
              </a:r>
            </a:p>
            <a:p>
              <a:pPr algn="ctr">
                <a:spcAft>
                  <a:spcPts val="200"/>
                </a:spcAft>
              </a:pPr>
              <a:r>
                <a:rPr lang="fr-FR" sz="800" spc="-10" dirty="0">
                  <a:solidFill>
                    <a:srgbClr val="1C97D3"/>
                  </a:solidFill>
                  <a:latin typeface="Arial"/>
                  <a:ea typeface="Verdana" pitchFamily="34" charset="0"/>
                  <a:cs typeface="Arial"/>
                </a:rPr>
                <a:t>de BD relationnelles</a:t>
              </a:r>
              <a:endParaRPr lang="fr-FR" sz="800" spc="-10">
                <a:solidFill>
                  <a:srgbClr val="1C97D3"/>
                </a:solidFill>
                <a:latin typeface="Arial"/>
                <a:ea typeface="Verdana" pitchFamily="34" charset="0"/>
                <a:cs typeface="Arial"/>
              </a:endParaRPr>
            </a:p>
          </p:txBody>
        </p:sp>
        <p:sp>
          <p:nvSpPr>
            <p:cNvPr id="57" name="ZoneTexte 56">
              <a:extLst>
                <a:ext uri="{FF2B5EF4-FFF2-40B4-BE49-F238E27FC236}">
                  <a16:creationId xmlns:a16="http://schemas.microsoft.com/office/drawing/2014/main" id="{FEE2DDF1-FAA8-905A-9E44-BCE475F9F908}"/>
                </a:ext>
              </a:extLst>
            </p:cNvPr>
            <p:cNvSpPr txBox="1">
              <a:spLocks noChangeAspect="1"/>
            </p:cNvSpPr>
            <p:nvPr/>
          </p:nvSpPr>
          <p:spPr>
            <a:xfrm>
              <a:off x="4475069" y="3191112"/>
              <a:ext cx="324000" cy="324000"/>
            </a:xfrm>
            <a:prstGeom prst="ellipse">
              <a:avLst/>
            </a:prstGeom>
            <a:solidFill>
              <a:schemeClr val="bg1"/>
            </a:solidFill>
            <a:ln w="25400">
              <a:solidFill>
                <a:srgbClr val="1E96D2"/>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t>33h</a:t>
              </a:r>
            </a:p>
          </p:txBody>
        </p:sp>
      </p:grpSp>
      <p:grpSp>
        <p:nvGrpSpPr>
          <p:cNvPr id="58" name="Groupe 57">
            <a:extLst>
              <a:ext uri="{FF2B5EF4-FFF2-40B4-BE49-F238E27FC236}">
                <a16:creationId xmlns:a16="http://schemas.microsoft.com/office/drawing/2014/main" id="{7A9FF5BC-BAEC-35CC-B88D-A7A1FA6DC13F}"/>
              </a:ext>
            </a:extLst>
          </p:cNvPr>
          <p:cNvGrpSpPr/>
          <p:nvPr/>
        </p:nvGrpSpPr>
        <p:grpSpPr>
          <a:xfrm>
            <a:off x="3513837" y="2314248"/>
            <a:ext cx="1008000" cy="1200864"/>
            <a:chOff x="5489133" y="2314248"/>
            <a:chExt cx="1008000" cy="1200864"/>
          </a:xfrm>
        </p:grpSpPr>
        <p:sp>
          <p:nvSpPr>
            <p:cNvPr id="59" name="Ellipse 58">
              <a:extLst>
                <a:ext uri="{FF2B5EF4-FFF2-40B4-BE49-F238E27FC236}">
                  <a16:creationId xmlns:a16="http://schemas.microsoft.com/office/drawing/2014/main" id="{027F4FC9-EA67-8E83-04BC-E5C06BEA2B1B}"/>
                </a:ext>
              </a:extLst>
            </p:cNvPr>
            <p:cNvSpPr>
              <a:spLocks noChangeAspect="1"/>
            </p:cNvSpPr>
            <p:nvPr/>
          </p:nvSpPr>
          <p:spPr>
            <a:xfrm>
              <a:off x="5489133" y="2314248"/>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Collecte et traitement de données </a:t>
              </a:r>
              <a:br>
                <a:rPr lang="fr-FR" sz="800" spc="-10" dirty="0">
                  <a:solidFill>
                    <a:srgbClr val="1C97D3"/>
                  </a:solidFill>
                  <a:latin typeface="Arial"/>
                  <a:ea typeface="Verdana" pitchFamily="34" charset="0"/>
                  <a:cs typeface="Arial"/>
                </a:rPr>
              </a:br>
              <a:r>
                <a:rPr lang="fr-FR" sz="800" spc="-10" dirty="0">
                  <a:solidFill>
                    <a:srgbClr val="1C97D3"/>
                  </a:solidFill>
                  <a:latin typeface="Arial"/>
                  <a:ea typeface="Verdana" pitchFamily="34" charset="0"/>
                  <a:cs typeface="Arial"/>
                </a:rPr>
                <a:t>(Apache NIFI)</a:t>
              </a:r>
              <a:endParaRPr lang="fr-FR" sz="800" spc="-10">
                <a:solidFill>
                  <a:srgbClr val="1C97D3"/>
                </a:solidFill>
                <a:latin typeface="Arial"/>
                <a:ea typeface="Verdana" pitchFamily="34" charset="0"/>
                <a:cs typeface="Arial"/>
              </a:endParaRPr>
            </a:p>
          </p:txBody>
        </p:sp>
        <p:sp>
          <p:nvSpPr>
            <p:cNvPr id="60" name="ZoneTexte 59">
              <a:extLst>
                <a:ext uri="{FF2B5EF4-FFF2-40B4-BE49-F238E27FC236}">
                  <a16:creationId xmlns:a16="http://schemas.microsoft.com/office/drawing/2014/main" id="{F1B6B87D-C819-AD00-C085-D6591E327B0E}"/>
                </a:ext>
              </a:extLst>
            </p:cNvPr>
            <p:cNvSpPr txBox="1">
              <a:spLocks noChangeAspect="1"/>
            </p:cNvSpPr>
            <p:nvPr/>
          </p:nvSpPr>
          <p:spPr>
            <a:xfrm>
              <a:off x="5831133" y="3191112"/>
              <a:ext cx="324000" cy="324000"/>
            </a:xfrm>
            <a:prstGeom prst="ellipse">
              <a:avLst/>
            </a:prstGeom>
            <a:solidFill>
              <a:schemeClr val="bg1"/>
            </a:solidFill>
            <a:ln w="25400">
              <a:solidFill>
                <a:srgbClr val="1E96D2"/>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t>15h</a:t>
              </a:r>
            </a:p>
          </p:txBody>
        </p:sp>
      </p:grpSp>
      <p:grpSp>
        <p:nvGrpSpPr>
          <p:cNvPr id="61" name="Groupe 60">
            <a:extLst>
              <a:ext uri="{FF2B5EF4-FFF2-40B4-BE49-F238E27FC236}">
                <a16:creationId xmlns:a16="http://schemas.microsoft.com/office/drawing/2014/main" id="{32B29F4D-4D3C-8470-B1BB-F545E83A46E5}"/>
              </a:ext>
            </a:extLst>
          </p:cNvPr>
          <p:cNvGrpSpPr/>
          <p:nvPr/>
        </p:nvGrpSpPr>
        <p:grpSpPr>
          <a:xfrm>
            <a:off x="4624547" y="2316800"/>
            <a:ext cx="1008000" cy="1204748"/>
            <a:chOff x="6562389" y="2316800"/>
            <a:chExt cx="1008000" cy="1204748"/>
          </a:xfrm>
        </p:grpSpPr>
        <p:sp>
          <p:nvSpPr>
            <p:cNvPr id="62" name="Ellipse 61">
              <a:extLst>
                <a:ext uri="{FF2B5EF4-FFF2-40B4-BE49-F238E27FC236}">
                  <a16:creationId xmlns:a16="http://schemas.microsoft.com/office/drawing/2014/main" id="{B0F9C69F-7349-E633-5857-4F02A6BDB52E}"/>
                </a:ext>
              </a:extLst>
            </p:cNvPr>
            <p:cNvSpPr>
              <a:spLocks noChangeAspect="1"/>
            </p:cNvSpPr>
            <p:nvPr/>
          </p:nvSpPr>
          <p:spPr>
            <a:xfrm>
              <a:off x="6562389" y="2316800"/>
              <a:ext cx="1008000" cy="1008000"/>
            </a:xfrm>
            <a:prstGeom prst="ellipse">
              <a:avLst/>
            </a:prstGeom>
            <a:solidFill>
              <a:schemeClr val="bg1"/>
            </a:solidFill>
            <a:ln w="38100">
              <a:solidFill>
                <a:srgbClr val="1C96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6D4"/>
                  </a:solidFill>
                  <a:latin typeface="Arial"/>
                  <a:ea typeface="Verdana" pitchFamily="34" charset="0"/>
                  <a:cs typeface="Arial"/>
                </a:rPr>
                <a:t>Traitement de données avec Scala - Spark</a:t>
              </a:r>
              <a:endParaRPr lang="en-US" sz="800" spc="-10" dirty="0">
                <a:solidFill>
                  <a:srgbClr val="1C96D4"/>
                </a:solidFill>
                <a:latin typeface="Arial"/>
                <a:ea typeface="Verdana" pitchFamily="34" charset="0"/>
                <a:cs typeface="Arial"/>
              </a:endParaRPr>
            </a:p>
          </p:txBody>
        </p:sp>
        <p:sp>
          <p:nvSpPr>
            <p:cNvPr id="63" name="ZoneTexte 62">
              <a:extLst>
                <a:ext uri="{FF2B5EF4-FFF2-40B4-BE49-F238E27FC236}">
                  <a16:creationId xmlns:a16="http://schemas.microsoft.com/office/drawing/2014/main" id="{616DE32D-1506-0E00-A750-4976D202C23E}"/>
                </a:ext>
              </a:extLst>
            </p:cNvPr>
            <p:cNvSpPr txBox="1">
              <a:spLocks noChangeAspect="1"/>
            </p:cNvSpPr>
            <p:nvPr/>
          </p:nvSpPr>
          <p:spPr>
            <a:xfrm>
              <a:off x="6876784" y="3197548"/>
              <a:ext cx="324000" cy="324000"/>
            </a:xfrm>
            <a:prstGeom prst="ellipse">
              <a:avLst/>
            </a:prstGeom>
            <a:solidFill>
              <a:schemeClr val="bg1"/>
            </a:solidFill>
            <a:ln w="25400">
              <a:solidFill>
                <a:srgbClr val="1C96D4"/>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solidFill>
                    <a:srgbClr val="1C96D4"/>
                  </a:solidFill>
                </a:rPr>
                <a:t>41h</a:t>
              </a:r>
            </a:p>
          </p:txBody>
        </p:sp>
      </p:grpSp>
      <p:grpSp>
        <p:nvGrpSpPr>
          <p:cNvPr id="64" name="Groupe 63">
            <a:extLst>
              <a:ext uri="{FF2B5EF4-FFF2-40B4-BE49-F238E27FC236}">
                <a16:creationId xmlns:a16="http://schemas.microsoft.com/office/drawing/2014/main" id="{957D37B2-0AB9-5D8F-9C58-BB70C793983E}"/>
              </a:ext>
            </a:extLst>
          </p:cNvPr>
          <p:cNvGrpSpPr/>
          <p:nvPr/>
        </p:nvGrpSpPr>
        <p:grpSpPr>
          <a:xfrm>
            <a:off x="1502591" y="992330"/>
            <a:ext cx="1008000" cy="1182514"/>
            <a:chOff x="1584428" y="992330"/>
            <a:chExt cx="1008000" cy="1182514"/>
          </a:xfrm>
        </p:grpSpPr>
        <p:sp>
          <p:nvSpPr>
            <p:cNvPr id="65" name="Ellipse 64">
              <a:extLst>
                <a:ext uri="{FF2B5EF4-FFF2-40B4-BE49-F238E27FC236}">
                  <a16:creationId xmlns:a16="http://schemas.microsoft.com/office/drawing/2014/main" id="{2EE3A584-8E95-BFFD-3604-3BA7DBEEBB91}"/>
                </a:ext>
              </a:extLst>
            </p:cNvPr>
            <p:cNvSpPr>
              <a:spLocks noChangeAspect="1"/>
            </p:cNvSpPr>
            <p:nvPr/>
          </p:nvSpPr>
          <p:spPr>
            <a:xfrm>
              <a:off x="1584428" y="992330"/>
              <a:ext cx="1008000" cy="1008000"/>
            </a:xfrm>
            <a:prstGeom prst="ellipse">
              <a:avLst/>
            </a:prstGeom>
            <a:solidFill>
              <a:schemeClr val="bg1"/>
            </a:solidFill>
            <a:ln w="38100">
              <a:solidFill>
                <a:srgbClr val="D75A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spc="-10" dirty="0">
                  <a:solidFill>
                    <a:srgbClr val="D75AD7"/>
                  </a:solidFill>
                  <a:latin typeface="Arial"/>
                  <a:ea typeface="Verdana" pitchFamily="34" charset="0"/>
                  <a:cs typeface="Arial"/>
                </a:rPr>
                <a:t>Maîtrise du domaine du</a:t>
              </a:r>
              <a:br>
                <a:rPr lang="fr-FR" sz="800" spc="-10" dirty="0">
                  <a:solidFill>
                    <a:srgbClr val="D75AD7"/>
                  </a:solidFill>
                  <a:latin typeface="Arial"/>
                  <a:ea typeface="Verdana" pitchFamily="34" charset="0"/>
                  <a:cs typeface="Arial"/>
                </a:rPr>
              </a:br>
              <a:r>
                <a:rPr lang="fr-FR" sz="800" spc="-10" dirty="0">
                  <a:solidFill>
                    <a:srgbClr val="D75AD7"/>
                  </a:solidFill>
                  <a:latin typeface="Arial"/>
                  <a:ea typeface="Verdana" pitchFamily="34" charset="0"/>
                  <a:cs typeface="Arial"/>
                </a:rPr>
                <a:t>Big Data</a:t>
              </a:r>
              <a:endParaRPr lang="fr-FR" sz="800" spc="-10">
                <a:solidFill>
                  <a:srgbClr val="D75AD7"/>
                </a:solidFill>
                <a:latin typeface="Arial"/>
                <a:ea typeface="Verdana" pitchFamily="34" charset="0"/>
                <a:cs typeface="Arial"/>
              </a:endParaRPr>
            </a:p>
          </p:txBody>
        </p:sp>
        <p:sp>
          <p:nvSpPr>
            <p:cNvPr id="66" name="ZoneTexte 65">
              <a:extLst>
                <a:ext uri="{FF2B5EF4-FFF2-40B4-BE49-F238E27FC236}">
                  <a16:creationId xmlns:a16="http://schemas.microsoft.com/office/drawing/2014/main" id="{65AD75A3-1920-C536-57B8-C1442B87DE42}"/>
                </a:ext>
              </a:extLst>
            </p:cNvPr>
            <p:cNvSpPr txBox="1">
              <a:spLocks noChangeAspect="1"/>
            </p:cNvSpPr>
            <p:nvPr/>
          </p:nvSpPr>
          <p:spPr>
            <a:xfrm>
              <a:off x="1926428" y="1850844"/>
              <a:ext cx="324000" cy="324000"/>
            </a:xfrm>
            <a:prstGeom prst="ellipse">
              <a:avLst/>
            </a:prstGeom>
            <a:solidFill>
              <a:schemeClr val="bg1"/>
            </a:solidFill>
            <a:ln w="25400">
              <a:solidFill>
                <a:srgbClr val="D75AD7"/>
              </a:solidFill>
            </a:ln>
          </p:spPr>
          <p:txBody>
            <a:bodyPr wrap="square" lIns="0" tIns="0" rIns="0" bIns="0" rtlCol="0" anchor="ctr">
              <a:noAutofit/>
            </a:bodyPr>
            <a:lstStyle/>
            <a:p>
              <a:pPr algn="ctr"/>
              <a:r>
                <a:rPr lang="fr-FR" sz="900" i="1">
                  <a:solidFill>
                    <a:srgbClr val="D75AD7"/>
                  </a:solidFill>
                  <a:latin typeface="Arial" panose="020B0604020202020204" pitchFamily="34" charset="0"/>
                  <a:cs typeface="Arial" panose="020B0604020202020204" pitchFamily="34" charset="0"/>
                </a:rPr>
                <a:t>21h</a:t>
              </a:r>
            </a:p>
          </p:txBody>
        </p:sp>
      </p:grpSp>
      <p:grpSp>
        <p:nvGrpSpPr>
          <p:cNvPr id="70" name="Groupe 69">
            <a:extLst>
              <a:ext uri="{FF2B5EF4-FFF2-40B4-BE49-F238E27FC236}">
                <a16:creationId xmlns:a16="http://schemas.microsoft.com/office/drawing/2014/main" id="{D029A24D-8A5F-2639-6746-F0BA01B7BAA7}"/>
              </a:ext>
            </a:extLst>
          </p:cNvPr>
          <p:cNvGrpSpPr/>
          <p:nvPr/>
        </p:nvGrpSpPr>
        <p:grpSpPr>
          <a:xfrm>
            <a:off x="3805705" y="992330"/>
            <a:ext cx="1008000" cy="1182514"/>
            <a:chOff x="3958726" y="992330"/>
            <a:chExt cx="1008000" cy="1182514"/>
          </a:xfrm>
        </p:grpSpPr>
        <p:sp>
          <p:nvSpPr>
            <p:cNvPr id="71" name="Ellipse 70">
              <a:extLst>
                <a:ext uri="{FF2B5EF4-FFF2-40B4-BE49-F238E27FC236}">
                  <a16:creationId xmlns:a16="http://schemas.microsoft.com/office/drawing/2014/main" id="{C6B347BF-5B48-5A07-0C48-5527744A1495}"/>
                </a:ext>
              </a:extLst>
            </p:cNvPr>
            <p:cNvSpPr>
              <a:spLocks noChangeAspect="1"/>
            </p:cNvSpPr>
            <p:nvPr/>
          </p:nvSpPr>
          <p:spPr>
            <a:xfrm>
              <a:off x="3958726" y="992330"/>
              <a:ext cx="1008000" cy="1008000"/>
            </a:xfrm>
            <a:prstGeom prst="ellipse">
              <a:avLst/>
            </a:prstGeom>
            <a:solidFill>
              <a:schemeClr val="bg1"/>
            </a:solidFill>
            <a:ln w="38100">
              <a:solidFill>
                <a:srgbClr val="D75A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spc="-10" dirty="0">
                  <a:solidFill>
                    <a:srgbClr val="D75AD7"/>
                  </a:solidFill>
                  <a:latin typeface="Arial"/>
                  <a:ea typeface="Verdana" pitchFamily="34" charset="0"/>
                  <a:cs typeface="Arial"/>
                </a:rPr>
                <a:t>Maîtrise des fondamentaux</a:t>
              </a:r>
              <a:br>
                <a:rPr lang="fr-FR" sz="800" spc="-10" dirty="0">
                  <a:solidFill>
                    <a:srgbClr val="D75AD7"/>
                  </a:solidFill>
                  <a:latin typeface="Arial"/>
                  <a:ea typeface="Verdana" pitchFamily="34" charset="0"/>
                  <a:cs typeface="Arial"/>
                </a:rPr>
              </a:br>
              <a:r>
                <a:rPr lang="fr-FR" sz="800" spc="-10" dirty="0">
                  <a:solidFill>
                    <a:srgbClr val="D75AD7"/>
                  </a:solidFill>
                  <a:latin typeface="Arial"/>
                  <a:ea typeface="Verdana" pitchFamily="34" charset="0"/>
                  <a:cs typeface="Arial"/>
                </a:rPr>
                <a:t>du Cloud</a:t>
              </a:r>
              <a:endParaRPr lang="fr-FR" sz="800" spc="-10">
                <a:solidFill>
                  <a:srgbClr val="D75AD7"/>
                </a:solidFill>
                <a:latin typeface="Arial"/>
                <a:ea typeface="Verdana" pitchFamily="34" charset="0"/>
                <a:cs typeface="Arial"/>
              </a:endParaRPr>
            </a:p>
          </p:txBody>
        </p:sp>
        <p:sp>
          <p:nvSpPr>
            <p:cNvPr id="72" name="ZoneTexte 71">
              <a:extLst>
                <a:ext uri="{FF2B5EF4-FFF2-40B4-BE49-F238E27FC236}">
                  <a16:creationId xmlns:a16="http://schemas.microsoft.com/office/drawing/2014/main" id="{200B371A-BA30-BB2F-D9D9-17FEFA3BDB20}"/>
                </a:ext>
              </a:extLst>
            </p:cNvPr>
            <p:cNvSpPr txBox="1">
              <a:spLocks noChangeAspect="1"/>
            </p:cNvSpPr>
            <p:nvPr/>
          </p:nvSpPr>
          <p:spPr>
            <a:xfrm>
              <a:off x="4300726" y="1850844"/>
              <a:ext cx="324000" cy="324000"/>
            </a:xfrm>
            <a:prstGeom prst="ellipse">
              <a:avLst/>
            </a:prstGeom>
            <a:solidFill>
              <a:schemeClr val="bg1"/>
            </a:solidFill>
            <a:ln w="25400">
              <a:solidFill>
                <a:srgbClr val="D75AD7"/>
              </a:solidFill>
            </a:ln>
          </p:spPr>
          <p:txBody>
            <a:bodyPr wrap="square" lIns="0" tIns="0" rIns="0" bIns="0" rtlCol="0" anchor="ctr">
              <a:noAutofit/>
            </a:bodyPr>
            <a:lstStyle>
              <a:defPPr>
                <a:defRPr lang="en-US"/>
              </a:defPPr>
              <a:lvl1pPr algn="ctr">
                <a:defRPr sz="900" i="1">
                  <a:solidFill>
                    <a:srgbClr val="D75AD7"/>
                  </a:solidFill>
                  <a:latin typeface="Arial" panose="020B0604020202020204" pitchFamily="34" charset="0"/>
                  <a:cs typeface="Arial" panose="020B0604020202020204" pitchFamily="34" charset="0"/>
                </a:defRPr>
              </a:lvl1pPr>
            </a:lstStyle>
            <a:p>
              <a:r>
                <a:rPr lang="fr-FR"/>
                <a:t>14h</a:t>
              </a:r>
            </a:p>
          </p:txBody>
        </p:sp>
      </p:grpSp>
      <p:grpSp>
        <p:nvGrpSpPr>
          <p:cNvPr id="73" name="Groupe 72">
            <a:extLst>
              <a:ext uri="{FF2B5EF4-FFF2-40B4-BE49-F238E27FC236}">
                <a16:creationId xmlns:a16="http://schemas.microsoft.com/office/drawing/2014/main" id="{826CD815-2E9D-0176-DA6F-8DFE86AD00D9}"/>
              </a:ext>
            </a:extLst>
          </p:cNvPr>
          <p:cNvGrpSpPr/>
          <p:nvPr/>
        </p:nvGrpSpPr>
        <p:grpSpPr>
          <a:xfrm>
            <a:off x="7260378" y="992330"/>
            <a:ext cx="1008000" cy="1182514"/>
            <a:chOff x="5140694" y="992330"/>
            <a:chExt cx="1008000" cy="1182514"/>
          </a:xfrm>
        </p:grpSpPr>
        <p:sp>
          <p:nvSpPr>
            <p:cNvPr id="74" name="Ellipse 73">
              <a:extLst>
                <a:ext uri="{FF2B5EF4-FFF2-40B4-BE49-F238E27FC236}">
                  <a16:creationId xmlns:a16="http://schemas.microsoft.com/office/drawing/2014/main" id="{960795EC-6877-D14A-F21E-60704F3B66C2}"/>
                </a:ext>
              </a:extLst>
            </p:cNvPr>
            <p:cNvSpPr>
              <a:spLocks noChangeAspect="1"/>
            </p:cNvSpPr>
            <p:nvPr/>
          </p:nvSpPr>
          <p:spPr>
            <a:xfrm>
              <a:off x="5140694" y="992330"/>
              <a:ext cx="1008000" cy="1008000"/>
            </a:xfrm>
            <a:prstGeom prst="ellipse">
              <a:avLst/>
            </a:prstGeom>
            <a:solidFill>
              <a:schemeClr val="bg1"/>
            </a:solidFill>
            <a:ln w="38100">
              <a:solidFill>
                <a:srgbClr val="D75A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spc="-10" dirty="0">
                  <a:solidFill>
                    <a:srgbClr val="D75AD7"/>
                  </a:solidFill>
                  <a:latin typeface="Arial"/>
                  <a:ea typeface="Verdana" pitchFamily="34" charset="0"/>
                  <a:cs typeface="Arial"/>
                </a:rPr>
                <a:t>Maîtrise de la</a:t>
              </a:r>
              <a:br>
                <a:rPr lang="fr-FR" sz="800" spc="-10" dirty="0">
                  <a:solidFill>
                    <a:srgbClr val="D75AD7"/>
                  </a:solidFill>
                  <a:latin typeface="Arial"/>
                  <a:ea typeface="Verdana" pitchFamily="34" charset="0"/>
                  <a:cs typeface="Arial"/>
                </a:rPr>
              </a:br>
              <a:r>
                <a:rPr lang="fr-FR" sz="800" spc="-10" dirty="0">
                  <a:solidFill>
                    <a:srgbClr val="D75AD7"/>
                  </a:solidFill>
                  <a:latin typeface="Arial"/>
                  <a:ea typeface="Verdana" pitchFamily="34" charset="0"/>
                  <a:cs typeface="Arial"/>
                </a:rPr>
                <a:t>Data</a:t>
              </a:r>
              <a:br>
                <a:rPr lang="fr-FR" sz="800" spc="-10" dirty="0">
                  <a:solidFill>
                    <a:srgbClr val="D75AD7"/>
                  </a:solidFill>
                  <a:latin typeface="Arial"/>
                  <a:ea typeface="Verdana" pitchFamily="34" charset="0"/>
                  <a:cs typeface="Arial"/>
                </a:rPr>
              </a:br>
              <a:r>
                <a:rPr lang="fr-FR" sz="800" spc="-10" dirty="0">
                  <a:solidFill>
                    <a:srgbClr val="D75AD7"/>
                  </a:solidFill>
                  <a:latin typeface="Arial"/>
                  <a:ea typeface="Verdana" pitchFamily="34" charset="0"/>
                  <a:cs typeface="Arial"/>
                </a:rPr>
                <a:t>gouvernance</a:t>
              </a:r>
              <a:endParaRPr lang="fr-FR" sz="800" spc="-10">
                <a:solidFill>
                  <a:srgbClr val="D75AD7"/>
                </a:solidFill>
                <a:latin typeface="Arial"/>
                <a:ea typeface="Verdana" pitchFamily="34" charset="0"/>
                <a:cs typeface="Arial"/>
              </a:endParaRPr>
            </a:p>
          </p:txBody>
        </p:sp>
        <p:sp>
          <p:nvSpPr>
            <p:cNvPr id="75" name="ZoneTexte 74">
              <a:extLst>
                <a:ext uri="{FF2B5EF4-FFF2-40B4-BE49-F238E27FC236}">
                  <a16:creationId xmlns:a16="http://schemas.microsoft.com/office/drawing/2014/main" id="{8E5107F7-9E56-B575-F0C6-AF3220CE7ECE}"/>
                </a:ext>
              </a:extLst>
            </p:cNvPr>
            <p:cNvSpPr txBox="1">
              <a:spLocks noChangeAspect="1"/>
            </p:cNvSpPr>
            <p:nvPr/>
          </p:nvSpPr>
          <p:spPr>
            <a:xfrm>
              <a:off x="5482694" y="1850844"/>
              <a:ext cx="324000" cy="324000"/>
            </a:xfrm>
            <a:prstGeom prst="ellipse">
              <a:avLst/>
            </a:prstGeom>
            <a:solidFill>
              <a:schemeClr val="bg1"/>
            </a:solidFill>
            <a:ln w="25400">
              <a:solidFill>
                <a:srgbClr val="D75AD7"/>
              </a:solidFill>
            </a:ln>
          </p:spPr>
          <p:txBody>
            <a:bodyPr wrap="square" lIns="0" tIns="0" rIns="0" bIns="0" rtlCol="0" anchor="ctr">
              <a:noAutofit/>
            </a:bodyPr>
            <a:lstStyle>
              <a:defPPr>
                <a:defRPr lang="en-US"/>
              </a:defPPr>
              <a:lvl1pPr algn="ctr">
                <a:defRPr sz="900" i="1">
                  <a:solidFill>
                    <a:srgbClr val="D75AD7"/>
                  </a:solidFill>
                  <a:latin typeface="Arial" panose="020B0604020202020204" pitchFamily="34" charset="0"/>
                  <a:cs typeface="Arial" panose="020B0604020202020204" pitchFamily="34" charset="0"/>
                </a:defRPr>
              </a:lvl1pPr>
            </a:lstStyle>
            <a:p>
              <a:r>
                <a:rPr lang="fr-FR"/>
                <a:t>7h</a:t>
              </a:r>
            </a:p>
          </p:txBody>
        </p:sp>
      </p:grpSp>
      <p:grpSp>
        <p:nvGrpSpPr>
          <p:cNvPr id="76" name="Groupe 75">
            <a:extLst>
              <a:ext uri="{FF2B5EF4-FFF2-40B4-BE49-F238E27FC236}">
                <a16:creationId xmlns:a16="http://schemas.microsoft.com/office/drawing/2014/main" id="{1F6383A8-BB0B-FCD0-6EEB-85FEA5CCEED3}"/>
              </a:ext>
            </a:extLst>
          </p:cNvPr>
          <p:cNvGrpSpPr/>
          <p:nvPr/>
        </p:nvGrpSpPr>
        <p:grpSpPr>
          <a:xfrm>
            <a:off x="6108819" y="992330"/>
            <a:ext cx="1008000" cy="1182514"/>
            <a:chOff x="6743822" y="992330"/>
            <a:chExt cx="1008000" cy="1182514"/>
          </a:xfrm>
        </p:grpSpPr>
        <p:sp>
          <p:nvSpPr>
            <p:cNvPr id="77" name="Ellipse 76">
              <a:extLst>
                <a:ext uri="{FF2B5EF4-FFF2-40B4-BE49-F238E27FC236}">
                  <a16:creationId xmlns:a16="http://schemas.microsoft.com/office/drawing/2014/main" id="{B9014389-26A7-9773-B0E7-52ADAEE09066}"/>
                </a:ext>
              </a:extLst>
            </p:cNvPr>
            <p:cNvSpPr>
              <a:spLocks noChangeAspect="1"/>
            </p:cNvSpPr>
            <p:nvPr/>
          </p:nvSpPr>
          <p:spPr>
            <a:xfrm>
              <a:off x="6743822" y="992330"/>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Contenerisation</a:t>
              </a:r>
            </a:p>
            <a:p>
              <a:pPr algn="ctr">
                <a:spcAft>
                  <a:spcPts val="200"/>
                </a:spcAft>
              </a:pPr>
              <a:r>
                <a:rPr lang="fr-FR" sz="800" spc="-10" dirty="0">
                  <a:solidFill>
                    <a:srgbClr val="1C97D3"/>
                  </a:solidFill>
                  <a:latin typeface="Arial"/>
                  <a:ea typeface="Verdana" pitchFamily="34" charset="0"/>
                  <a:cs typeface="Arial"/>
                </a:rPr>
                <a:t>(Docker)</a:t>
              </a:r>
              <a:endParaRPr lang="fr-FR" sz="800" spc="-10">
                <a:solidFill>
                  <a:srgbClr val="1C97D3"/>
                </a:solidFill>
                <a:latin typeface="Arial"/>
                <a:ea typeface="Verdana" pitchFamily="34" charset="0"/>
                <a:cs typeface="Arial"/>
              </a:endParaRPr>
            </a:p>
          </p:txBody>
        </p:sp>
        <p:sp>
          <p:nvSpPr>
            <p:cNvPr id="78" name="ZoneTexte 77">
              <a:extLst>
                <a:ext uri="{FF2B5EF4-FFF2-40B4-BE49-F238E27FC236}">
                  <a16:creationId xmlns:a16="http://schemas.microsoft.com/office/drawing/2014/main" id="{1415EC49-FED9-3963-35FB-8BCB0FD0D12A}"/>
                </a:ext>
              </a:extLst>
            </p:cNvPr>
            <p:cNvSpPr txBox="1">
              <a:spLocks noChangeAspect="1"/>
            </p:cNvSpPr>
            <p:nvPr/>
          </p:nvSpPr>
          <p:spPr>
            <a:xfrm>
              <a:off x="7085822" y="1850844"/>
              <a:ext cx="324000" cy="324000"/>
            </a:xfrm>
            <a:prstGeom prst="ellipse">
              <a:avLst/>
            </a:prstGeom>
            <a:solidFill>
              <a:schemeClr val="bg1"/>
            </a:solidFill>
            <a:ln w="25400">
              <a:solidFill>
                <a:srgbClr val="1E96D2"/>
              </a:solidFill>
            </a:ln>
          </p:spPr>
          <p:txBody>
            <a:bodyPr wrap="square" lIns="0" tIns="0" rIns="0" bIns="0" rtlCol="0" anchor="ctr">
              <a:noAutofit/>
            </a:bodyPr>
            <a:lstStyle/>
            <a:p>
              <a:pPr algn="ctr"/>
              <a:r>
                <a:rPr lang="fr-FR" sz="900" i="1">
                  <a:solidFill>
                    <a:srgbClr val="1E96D2"/>
                  </a:solidFill>
                  <a:latin typeface="Arial" panose="020B0604020202020204" pitchFamily="34" charset="0"/>
                  <a:cs typeface="Arial" panose="020B0604020202020204" pitchFamily="34" charset="0"/>
                </a:rPr>
                <a:t>8h</a:t>
              </a:r>
            </a:p>
          </p:txBody>
        </p:sp>
      </p:grpSp>
      <p:grpSp>
        <p:nvGrpSpPr>
          <p:cNvPr id="79" name="Groupe 78">
            <a:extLst>
              <a:ext uri="{FF2B5EF4-FFF2-40B4-BE49-F238E27FC236}">
                <a16:creationId xmlns:a16="http://schemas.microsoft.com/office/drawing/2014/main" id="{A15DCCD6-1172-C13A-E9BF-633C8F7F5039}"/>
              </a:ext>
            </a:extLst>
          </p:cNvPr>
          <p:cNvGrpSpPr/>
          <p:nvPr/>
        </p:nvGrpSpPr>
        <p:grpSpPr>
          <a:xfrm>
            <a:off x="5719166" y="2332577"/>
            <a:ext cx="1008000" cy="1215157"/>
            <a:chOff x="7811202" y="1745113"/>
            <a:chExt cx="1008000" cy="1215157"/>
          </a:xfrm>
        </p:grpSpPr>
        <p:sp>
          <p:nvSpPr>
            <p:cNvPr id="80" name="Ellipse 79">
              <a:extLst>
                <a:ext uri="{FF2B5EF4-FFF2-40B4-BE49-F238E27FC236}">
                  <a16:creationId xmlns:a16="http://schemas.microsoft.com/office/drawing/2014/main" id="{07D56C99-8132-447C-AE3F-00336D916B63}"/>
                </a:ext>
              </a:extLst>
            </p:cNvPr>
            <p:cNvSpPr>
              <a:spLocks noChangeAspect="1"/>
            </p:cNvSpPr>
            <p:nvPr/>
          </p:nvSpPr>
          <p:spPr>
            <a:xfrm>
              <a:off x="7811202" y="1745113"/>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Développer avec le langage Python</a:t>
              </a:r>
            </a:p>
          </p:txBody>
        </p:sp>
        <p:sp>
          <p:nvSpPr>
            <p:cNvPr id="81" name="ZoneTexte 80">
              <a:extLst>
                <a:ext uri="{FF2B5EF4-FFF2-40B4-BE49-F238E27FC236}">
                  <a16:creationId xmlns:a16="http://schemas.microsoft.com/office/drawing/2014/main" id="{CDF44713-C4DB-03A9-37B8-B5FFF8F88654}"/>
                </a:ext>
              </a:extLst>
            </p:cNvPr>
            <p:cNvSpPr txBox="1">
              <a:spLocks noChangeAspect="1"/>
            </p:cNvSpPr>
            <p:nvPr/>
          </p:nvSpPr>
          <p:spPr>
            <a:xfrm>
              <a:off x="8153202" y="2636270"/>
              <a:ext cx="324000" cy="324000"/>
            </a:xfrm>
            <a:prstGeom prst="ellipse">
              <a:avLst/>
            </a:prstGeom>
            <a:solidFill>
              <a:schemeClr val="bg1"/>
            </a:solidFill>
            <a:ln w="25400">
              <a:solidFill>
                <a:srgbClr val="1E96D2"/>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t>30h</a:t>
              </a:r>
            </a:p>
          </p:txBody>
        </p:sp>
      </p:grpSp>
      <p:cxnSp>
        <p:nvCxnSpPr>
          <p:cNvPr id="82" name="Connecteur droit 81">
            <a:extLst>
              <a:ext uri="{FF2B5EF4-FFF2-40B4-BE49-F238E27FC236}">
                <a16:creationId xmlns:a16="http://schemas.microsoft.com/office/drawing/2014/main" id="{4B5763B1-6438-6A5A-4AA5-94822DE418F9}"/>
              </a:ext>
            </a:extLst>
          </p:cNvPr>
          <p:cNvCxnSpPr>
            <a:cxnSpLocks/>
          </p:cNvCxnSpPr>
          <p:nvPr/>
        </p:nvCxnSpPr>
        <p:spPr>
          <a:xfrm flipH="1" flipV="1">
            <a:off x="1070533" y="4142718"/>
            <a:ext cx="6731418" cy="13357"/>
          </a:xfrm>
          <a:prstGeom prst="line">
            <a:avLst/>
          </a:prstGeom>
          <a:ln w="34925">
            <a:solidFill>
              <a:srgbClr val="00A69C"/>
            </a:solidFill>
            <a:headEnd type="oval"/>
          </a:ln>
        </p:spPr>
        <p:style>
          <a:lnRef idx="1">
            <a:schemeClr val="accent1"/>
          </a:lnRef>
          <a:fillRef idx="0">
            <a:schemeClr val="accent1"/>
          </a:fillRef>
          <a:effectRef idx="0">
            <a:schemeClr val="accent1"/>
          </a:effectRef>
          <a:fontRef idx="minor">
            <a:schemeClr val="tx1"/>
          </a:fontRef>
        </p:style>
      </p:cxnSp>
      <p:grpSp>
        <p:nvGrpSpPr>
          <p:cNvPr id="83" name="Groupe 82">
            <a:extLst>
              <a:ext uri="{FF2B5EF4-FFF2-40B4-BE49-F238E27FC236}">
                <a16:creationId xmlns:a16="http://schemas.microsoft.com/office/drawing/2014/main" id="{D5953C5A-AE04-A3E5-BB62-AC8F8EB5A282}"/>
              </a:ext>
            </a:extLst>
          </p:cNvPr>
          <p:cNvGrpSpPr/>
          <p:nvPr/>
        </p:nvGrpSpPr>
        <p:grpSpPr>
          <a:xfrm>
            <a:off x="2097055" y="3636024"/>
            <a:ext cx="1008000" cy="1177641"/>
            <a:chOff x="1051268" y="3636024"/>
            <a:chExt cx="1008000" cy="1177641"/>
          </a:xfrm>
        </p:grpSpPr>
        <p:sp>
          <p:nvSpPr>
            <p:cNvPr id="84" name="Ellipse 83">
              <a:extLst>
                <a:ext uri="{FF2B5EF4-FFF2-40B4-BE49-F238E27FC236}">
                  <a16:creationId xmlns:a16="http://schemas.microsoft.com/office/drawing/2014/main" id="{E4B60883-B1C3-6064-A166-73D22FCFF8C6}"/>
                </a:ext>
              </a:extLst>
            </p:cNvPr>
            <p:cNvSpPr>
              <a:spLocks noChangeAspect="1"/>
            </p:cNvSpPr>
            <p:nvPr/>
          </p:nvSpPr>
          <p:spPr>
            <a:xfrm>
              <a:off x="1051268" y="3636024"/>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Manipulation</a:t>
              </a:r>
              <a:br>
                <a:rPr lang="fr-FR" sz="800" spc="-10" dirty="0">
                  <a:solidFill>
                    <a:srgbClr val="1C97D3"/>
                  </a:solidFill>
                  <a:latin typeface="Arial"/>
                  <a:ea typeface="Verdana" pitchFamily="34" charset="0"/>
                  <a:cs typeface="Arial"/>
                </a:rPr>
              </a:br>
              <a:r>
                <a:rPr lang="fr-FR" sz="800" spc="-10" dirty="0">
                  <a:solidFill>
                    <a:srgbClr val="1C97D3"/>
                  </a:solidFill>
                  <a:latin typeface="Arial"/>
                  <a:ea typeface="Verdana" pitchFamily="34" charset="0"/>
                  <a:cs typeface="Arial"/>
                </a:rPr>
                <a:t>de donnée en temps réel (Spark Streaming)</a:t>
              </a:r>
              <a:endParaRPr lang="fr-FR" sz="800" spc="-10">
                <a:solidFill>
                  <a:srgbClr val="1C97D3"/>
                </a:solidFill>
                <a:latin typeface="Arial"/>
                <a:ea typeface="Verdana" pitchFamily="34" charset="0"/>
                <a:cs typeface="Arial"/>
              </a:endParaRPr>
            </a:p>
          </p:txBody>
        </p:sp>
        <p:sp>
          <p:nvSpPr>
            <p:cNvPr id="85" name="ZoneTexte 84">
              <a:extLst>
                <a:ext uri="{FF2B5EF4-FFF2-40B4-BE49-F238E27FC236}">
                  <a16:creationId xmlns:a16="http://schemas.microsoft.com/office/drawing/2014/main" id="{D3A14127-398A-27CA-786F-4C04D6AE812F}"/>
                </a:ext>
              </a:extLst>
            </p:cNvPr>
            <p:cNvSpPr txBox="1">
              <a:spLocks noChangeAspect="1"/>
            </p:cNvSpPr>
            <p:nvPr/>
          </p:nvSpPr>
          <p:spPr>
            <a:xfrm>
              <a:off x="1393268" y="4489665"/>
              <a:ext cx="324000" cy="324000"/>
            </a:xfrm>
            <a:prstGeom prst="ellipse">
              <a:avLst/>
            </a:prstGeom>
            <a:solidFill>
              <a:schemeClr val="bg1"/>
            </a:solidFill>
            <a:ln w="25400">
              <a:solidFill>
                <a:srgbClr val="1E96D2"/>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t>17h</a:t>
              </a:r>
            </a:p>
          </p:txBody>
        </p:sp>
      </p:grpSp>
      <p:grpSp>
        <p:nvGrpSpPr>
          <p:cNvPr id="86" name="Groupe 85">
            <a:extLst>
              <a:ext uri="{FF2B5EF4-FFF2-40B4-BE49-F238E27FC236}">
                <a16:creationId xmlns:a16="http://schemas.microsoft.com/office/drawing/2014/main" id="{E7033FCF-2271-4056-21FE-BCE041D8E50A}"/>
              </a:ext>
            </a:extLst>
          </p:cNvPr>
          <p:cNvGrpSpPr/>
          <p:nvPr/>
        </p:nvGrpSpPr>
        <p:grpSpPr>
          <a:xfrm>
            <a:off x="3234231" y="3626912"/>
            <a:ext cx="1008000" cy="1186753"/>
            <a:chOff x="2257833" y="3626912"/>
            <a:chExt cx="1008000" cy="1186753"/>
          </a:xfrm>
        </p:grpSpPr>
        <p:sp>
          <p:nvSpPr>
            <p:cNvPr id="87" name="Ellipse 86">
              <a:extLst>
                <a:ext uri="{FF2B5EF4-FFF2-40B4-BE49-F238E27FC236}">
                  <a16:creationId xmlns:a16="http://schemas.microsoft.com/office/drawing/2014/main" id="{EBA87C83-EA98-C801-6F0B-988005E18259}"/>
                </a:ext>
              </a:extLst>
            </p:cNvPr>
            <p:cNvSpPr>
              <a:spLocks noChangeAspect="1"/>
            </p:cNvSpPr>
            <p:nvPr/>
          </p:nvSpPr>
          <p:spPr>
            <a:xfrm>
              <a:off x="2257833" y="3626912"/>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spc="-10" dirty="0">
                  <a:solidFill>
                    <a:srgbClr val="1C97D3"/>
                  </a:solidFill>
                  <a:latin typeface="Arial"/>
                  <a:ea typeface="Verdana" pitchFamily="34" charset="0"/>
                  <a:cs typeface="Arial"/>
                </a:rPr>
                <a:t>Manipulation </a:t>
              </a:r>
            </a:p>
            <a:p>
              <a:pPr algn="ctr">
                <a:spcAft>
                  <a:spcPts val="200"/>
                </a:spcAft>
              </a:pPr>
              <a:r>
                <a:rPr lang="fr-FR" sz="800" spc="-10" dirty="0">
                  <a:solidFill>
                    <a:srgbClr val="1C97D3"/>
                  </a:solidFill>
                  <a:latin typeface="Arial"/>
                  <a:ea typeface="Verdana" pitchFamily="34" charset="0"/>
                  <a:cs typeface="Arial"/>
                </a:rPr>
                <a:t>de donnée en temps réel</a:t>
              </a:r>
              <a:br>
                <a:rPr lang="fr-FR" sz="800" spc="-10" dirty="0">
                  <a:solidFill>
                    <a:srgbClr val="1C97D3"/>
                  </a:solidFill>
                  <a:latin typeface="Arial"/>
                  <a:ea typeface="Verdana" pitchFamily="34" charset="0"/>
                  <a:cs typeface="Arial"/>
                </a:rPr>
              </a:br>
              <a:r>
                <a:rPr lang="fr-FR" sz="800" spc="-10" dirty="0">
                  <a:solidFill>
                    <a:srgbClr val="1C97D3"/>
                  </a:solidFill>
                  <a:latin typeface="Arial"/>
                  <a:ea typeface="Verdana" pitchFamily="34" charset="0"/>
                  <a:cs typeface="Arial"/>
                </a:rPr>
                <a:t>(Kafka)</a:t>
              </a:r>
              <a:endParaRPr lang="fr-FR" sz="800" spc="-10">
                <a:solidFill>
                  <a:srgbClr val="1C97D3"/>
                </a:solidFill>
                <a:latin typeface="Arial"/>
                <a:ea typeface="Verdana" pitchFamily="34" charset="0"/>
                <a:cs typeface="Arial"/>
              </a:endParaRPr>
            </a:p>
          </p:txBody>
        </p:sp>
        <p:sp>
          <p:nvSpPr>
            <p:cNvPr id="88" name="ZoneTexte 87">
              <a:extLst>
                <a:ext uri="{FF2B5EF4-FFF2-40B4-BE49-F238E27FC236}">
                  <a16:creationId xmlns:a16="http://schemas.microsoft.com/office/drawing/2014/main" id="{B0F8EDFE-7393-C6E6-6BCD-00603EB1C79F}"/>
                </a:ext>
              </a:extLst>
            </p:cNvPr>
            <p:cNvSpPr txBox="1">
              <a:spLocks noChangeAspect="1"/>
            </p:cNvSpPr>
            <p:nvPr/>
          </p:nvSpPr>
          <p:spPr>
            <a:xfrm>
              <a:off x="2599833" y="4489665"/>
              <a:ext cx="324000" cy="324000"/>
            </a:xfrm>
            <a:prstGeom prst="ellipse">
              <a:avLst/>
            </a:prstGeom>
            <a:solidFill>
              <a:schemeClr val="bg1"/>
            </a:solidFill>
            <a:ln w="25400">
              <a:solidFill>
                <a:srgbClr val="1E96D2"/>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t>25h</a:t>
              </a:r>
            </a:p>
          </p:txBody>
        </p:sp>
      </p:grpSp>
      <p:grpSp>
        <p:nvGrpSpPr>
          <p:cNvPr id="89" name="Groupe 88">
            <a:extLst>
              <a:ext uri="{FF2B5EF4-FFF2-40B4-BE49-F238E27FC236}">
                <a16:creationId xmlns:a16="http://schemas.microsoft.com/office/drawing/2014/main" id="{9953C209-55DC-25F1-C789-9840D967D71B}"/>
              </a:ext>
            </a:extLst>
          </p:cNvPr>
          <p:cNvGrpSpPr/>
          <p:nvPr/>
        </p:nvGrpSpPr>
        <p:grpSpPr>
          <a:xfrm>
            <a:off x="5508583" y="3626911"/>
            <a:ext cx="1008000" cy="1186754"/>
            <a:chOff x="5272304" y="3626911"/>
            <a:chExt cx="1008000" cy="1186754"/>
          </a:xfrm>
        </p:grpSpPr>
        <p:sp>
          <p:nvSpPr>
            <p:cNvPr id="90" name="Ellipse 89">
              <a:extLst>
                <a:ext uri="{FF2B5EF4-FFF2-40B4-BE49-F238E27FC236}">
                  <a16:creationId xmlns:a16="http://schemas.microsoft.com/office/drawing/2014/main" id="{C7A6DD39-1A0E-70AB-CB4E-A79EFAD307C3}"/>
                </a:ext>
              </a:extLst>
            </p:cNvPr>
            <p:cNvSpPr>
              <a:spLocks noChangeAspect="1"/>
            </p:cNvSpPr>
            <p:nvPr/>
          </p:nvSpPr>
          <p:spPr>
            <a:xfrm>
              <a:off x="5272304" y="3626911"/>
              <a:ext cx="1008000" cy="1008000"/>
            </a:xfrm>
            <a:prstGeom prst="ellipse">
              <a:avLst/>
            </a:prstGeom>
            <a:solidFill>
              <a:schemeClr val="bg1"/>
            </a:solidFill>
            <a:ln w="38100">
              <a:solidFill>
                <a:srgbClr val="D75A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spc="-10" dirty="0">
                  <a:solidFill>
                    <a:srgbClr val="D75AD7"/>
                  </a:solidFill>
                  <a:latin typeface="Arial"/>
                  <a:ea typeface="Verdana" pitchFamily="34" charset="0"/>
                  <a:cs typeface="Arial"/>
                </a:rPr>
                <a:t>Les méthodes Agiles</a:t>
              </a:r>
              <a:endParaRPr lang="fr-FR" sz="800" spc="-10">
                <a:solidFill>
                  <a:srgbClr val="D75AD7"/>
                </a:solidFill>
                <a:latin typeface="Arial"/>
                <a:ea typeface="Verdana" pitchFamily="34" charset="0"/>
                <a:cs typeface="Arial"/>
              </a:endParaRPr>
            </a:p>
          </p:txBody>
        </p:sp>
        <p:sp>
          <p:nvSpPr>
            <p:cNvPr id="91" name="ZoneTexte 90">
              <a:extLst>
                <a:ext uri="{FF2B5EF4-FFF2-40B4-BE49-F238E27FC236}">
                  <a16:creationId xmlns:a16="http://schemas.microsoft.com/office/drawing/2014/main" id="{7AF0F602-8B19-6AD0-6F05-FECE18F3A214}"/>
                </a:ext>
              </a:extLst>
            </p:cNvPr>
            <p:cNvSpPr txBox="1">
              <a:spLocks noChangeAspect="1"/>
            </p:cNvSpPr>
            <p:nvPr/>
          </p:nvSpPr>
          <p:spPr>
            <a:xfrm>
              <a:off x="5614304" y="4489665"/>
              <a:ext cx="324000" cy="324000"/>
            </a:xfrm>
            <a:prstGeom prst="ellipse">
              <a:avLst/>
            </a:prstGeom>
            <a:solidFill>
              <a:schemeClr val="bg1"/>
            </a:solidFill>
            <a:ln w="25400">
              <a:solidFill>
                <a:srgbClr val="D75AD7"/>
              </a:solidFill>
            </a:ln>
          </p:spPr>
          <p:txBody>
            <a:bodyPr wrap="square" lIns="0" tIns="0" rIns="0" bIns="0" rtlCol="0" anchor="ctr">
              <a:noAutofit/>
            </a:bodyPr>
            <a:lstStyle>
              <a:defPPr>
                <a:defRPr lang="en-US"/>
              </a:defPPr>
              <a:lvl1pPr algn="ctr">
                <a:defRPr sz="900" i="1">
                  <a:solidFill>
                    <a:srgbClr val="D75AD7"/>
                  </a:solidFill>
                  <a:latin typeface="Arial" panose="020B0604020202020204" pitchFamily="34" charset="0"/>
                  <a:cs typeface="Arial" panose="020B0604020202020204" pitchFamily="34" charset="0"/>
                </a:defRPr>
              </a:lvl1pPr>
            </a:lstStyle>
            <a:p>
              <a:r>
                <a:rPr lang="fr-FR"/>
                <a:t>14h</a:t>
              </a:r>
            </a:p>
          </p:txBody>
        </p:sp>
      </p:grpSp>
      <p:grpSp>
        <p:nvGrpSpPr>
          <p:cNvPr id="92" name="Groupe 91">
            <a:extLst>
              <a:ext uri="{FF2B5EF4-FFF2-40B4-BE49-F238E27FC236}">
                <a16:creationId xmlns:a16="http://schemas.microsoft.com/office/drawing/2014/main" id="{CCD55886-0BD9-0819-441F-181BAA8C66B3}"/>
              </a:ext>
            </a:extLst>
          </p:cNvPr>
          <p:cNvGrpSpPr/>
          <p:nvPr/>
        </p:nvGrpSpPr>
        <p:grpSpPr>
          <a:xfrm>
            <a:off x="6645759" y="3626912"/>
            <a:ext cx="1008000" cy="1186753"/>
            <a:chOff x="6510861" y="3626912"/>
            <a:chExt cx="1008000" cy="1186753"/>
          </a:xfrm>
        </p:grpSpPr>
        <p:sp>
          <p:nvSpPr>
            <p:cNvPr id="93" name="Ellipse 92">
              <a:extLst>
                <a:ext uri="{FF2B5EF4-FFF2-40B4-BE49-F238E27FC236}">
                  <a16:creationId xmlns:a16="http://schemas.microsoft.com/office/drawing/2014/main" id="{BB495B51-3F75-E40A-8548-4AB7B7CDE7ED}"/>
                </a:ext>
              </a:extLst>
            </p:cNvPr>
            <p:cNvSpPr>
              <a:spLocks noChangeAspect="1"/>
            </p:cNvSpPr>
            <p:nvPr/>
          </p:nvSpPr>
          <p:spPr>
            <a:xfrm>
              <a:off x="6510861" y="3626912"/>
              <a:ext cx="1008000" cy="1008000"/>
            </a:xfrm>
            <a:prstGeom prst="ellipse">
              <a:avLst/>
            </a:prstGeom>
            <a:solidFill>
              <a:schemeClr val="bg1"/>
            </a:solidFill>
            <a:ln w="381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spc="-10" dirty="0">
                  <a:solidFill>
                    <a:srgbClr val="00A69C"/>
                  </a:solidFill>
                  <a:latin typeface="Arial"/>
                  <a:ea typeface="Verdana" pitchFamily="34" charset="0"/>
                  <a:cs typeface="Arial"/>
                </a:rPr>
                <a:t>Préparation du projet au fil de l’eau</a:t>
              </a:r>
            </a:p>
          </p:txBody>
        </p:sp>
        <p:sp>
          <p:nvSpPr>
            <p:cNvPr id="94" name="ZoneTexte 93">
              <a:extLst>
                <a:ext uri="{FF2B5EF4-FFF2-40B4-BE49-F238E27FC236}">
                  <a16:creationId xmlns:a16="http://schemas.microsoft.com/office/drawing/2014/main" id="{2B46CB71-2FE0-9F1A-0950-4502627F715F}"/>
                </a:ext>
              </a:extLst>
            </p:cNvPr>
            <p:cNvSpPr txBox="1">
              <a:spLocks noChangeAspect="1"/>
            </p:cNvSpPr>
            <p:nvPr/>
          </p:nvSpPr>
          <p:spPr>
            <a:xfrm>
              <a:off x="6852861" y="4489665"/>
              <a:ext cx="324000" cy="324000"/>
            </a:xfrm>
            <a:prstGeom prst="ellipse">
              <a:avLst/>
            </a:prstGeom>
            <a:solidFill>
              <a:schemeClr val="bg1"/>
            </a:solidFill>
            <a:ln w="25400">
              <a:solidFill>
                <a:srgbClr val="00A69C"/>
              </a:solidFill>
            </a:ln>
          </p:spPr>
          <p:txBody>
            <a:bodyPr wrap="square" lIns="0" tIns="0" rIns="0" bIns="0" rtlCol="0" anchor="ctr">
              <a:noAutofit/>
            </a:bodyPr>
            <a:lstStyle/>
            <a:p>
              <a:pPr algn="ctr"/>
              <a:r>
                <a:rPr lang="fr-FR" sz="900" i="1">
                  <a:solidFill>
                    <a:srgbClr val="00A69C"/>
                  </a:solidFill>
                  <a:latin typeface="Arial" panose="020B0604020202020204" pitchFamily="34" charset="0"/>
                  <a:cs typeface="Arial" panose="020B0604020202020204" pitchFamily="34" charset="0"/>
                </a:rPr>
                <a:t>10J</a:t>
              </a:r>
            </a:p>
          </p:txBody>
        </p:sp>
      </p:grpSp>
      <p:sp>
        <p:nvSpPr>
          <p:cNvPr id="95" name="Text Placeholder 7">
            <a:extLst>
              <a:ext uri="{FF2B5EF4-FFF2-40B4-BE49-F238E27FC236}">
                <a16:creationId xmlns:a16="http://schemas.microsoft.com/office/drawing/2014/main" id="{9B5D4B3B-B42C-DBAE-AFB1-8838849FA9A1}"/>
              </a:ext>
            </a:extLst>
          </p:cNvPr>
          <p:cNvSpPr txBox="1">
            <a:spLocks/>
          </p:cNvSpPr>
          <p:nvPr>
            <p:custDataLst>
              <p:tags r:id="rId1"/>
            </p:custDataLst>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a:solidFill>
                  <a:srgbClr val="323232"/>
                </a:solidFill>
                <a:latin typeface="Arial" panose="020B0604020202020204" pitchFamily="34" charset="0"/>
                <a:cs typeface="Arial" panose="020B0604020202020204" pitchFamily="34" charset="0"/>
              </a:rPr>
              <a:t>PARCOURS </a:t>
            </a:r>
            <a:r>
              <a:rPr lang="fr-FR" sz="900" i="1">
                <a:solidFill>
                  <a:srgbClr val="323232"/>
                </a:solidFill>
                <a:latin typeface="Arial" panose="020B0604020202020204" pitchFamily="34" charset="0"/>
                <a:cs typeface="Arial" panose="020B0604020202020204" pitchFamily="34" charset="0"/>
              </a:rPr>
              <a:t>DATA ENGINEER</a:t>
            </a:r>
            <a:r>
              <a:rPr lang="en-US" sz="900" i="1">
                <a:solidFill>
                  <a:srgbClr val="323232"/>
                </a:solidFill>
                <a:latin typeface="Arial" panose="020B0604020202020204" pitchFamily="34" charset="0"/>
                <a:cs typeface="Arial" panose="020B0604020202020204" pitchFamily="34" charset="0"/>
              </a:rPr>
              <a:t> </a:t>
            </a:r>
          </a:p>
        </p:txBody>
      </p:sp>
      <p:sp>
        <p:nvSpPr>
          <p:cNvPr id="96" name="Text Placeholder 10">
            <a:extLst>
              <a:ext uri="{FF2B5EF4-FFF2-40B4-BE49-F238E27FC236}">
                <a16:creationId xmlns:a16="http://schemas.microsoft.com/office/drawing/2014/main" id="{23C24974-CE38-EE9D-3C84-5235B72EE4E4}"/>
              </a:ext>
            </a:extLst>
          </p:cNvPr>
          <p:cNvSpPr txBox="1">
            <a:spLocks/>
          </p:cNvSpPr>
          <p:nvPr>
            <p:custDataLst>
              <p:tags r:id="rId2"/>
            </p:custDataLst>
          </p:nvPr>
        </p:nvSpPr>
        <p:spPr>
          <a:xfrm>
            <a:off x="358776" y="474541"/>
            <a:ext cx="4213224"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000" b="1">
                <a:solidFill>
                  <a:srgbClr val="00A69C"/>
                </a:solidFill>
                <a:latin typeface="Arial"/>
                <a:ea typeface="Verdana"/>
                <a:cs typeface="Arial"/>
              </a:rPr>
              <a:t>Rappel du programme</a:t>
            </a:r>
            <a:endParaRPr lang="fr-FR" sz="2000" b="1">
              <a:solidFill>
                <a:srgbClr val="00A69C"/>
              </a:solidFill>
              <a:latin typeface="Arial" panose="020B0604020202020204" pitchFamily="34" charset="0"/>
              <a:cs typeface="Arial" panose="020B0604020202020204" pitchFamily="34" charset="0"/>
            </a:endParaRPr>
          </a:p>
        </p:txBody>
      </p:sp>
      <p:grpSp>
        <p:nvGrpSpPr>
          <p:cNvPr id="97" name="Groupe 96">
            <a:extLst>
              <a:ext uri="{FF2B5EF4-FFF2-40B4-BE49-F238E27FC236}">
                <a16:creationId xmlns:a16="http://schemas.microsoft.com/office/drawing/2014/main" id="{093C7546-E598-635F-3CAF-1A694F67C6A2}"/>
              </a:ext>
            </a:extLst>
          </p:cNvPr>
          <p:cNvGrpSpPr/>
          <p:nvPr/>
        </p:nvGrpSpPr>
        <p:grpSpPr>
          <a:xfrm>
            <a:off x="1325536" y="2314248"/>
            <a:ext cx="1008000" cy="1200864"/>
            <a:chOff x="3060633" y="2314248"/>
            <a:chExt cx="1008000" cy="1200864"/>
          </a:xfrm>
          <a:solidFill>
            <a:schemeClr val="bg1"/>
          </a:solidFill>
        </p:grpSpPr>
        <p:sp>
          <p:nvSpPr>
            <p:cNvPr id="98" name="Ellipse 97">
              <a:extLst>
                <a:ext uri="{FF2B5EF4-FFF2-40B4-BE49-F238E27FC236}">
                  <a16:creationId xmlns:a16="http://schemas.microsoft.com/office/drawing/2014/main" id="{3518A7D2-D816-5B4B-FA1A-A2C0F45E9970}"/>
                </a:ext>
              </a:extLst>
            </p:cNvPr>
            <p:cNvSpPr>
              <a:spLocks noChangeAspect="1"/>
            </p:cNvSpPr>
            <p:nvPr/>
          </p:nvSpPr>
          <p:spPr>
            <a:xfrm>
              <a:off x="3060633" y="2314248"/>
              <a:ext cx="1008000" cy="1008000"/>
            </a:xfrm>
            <a:prstGeom prst="ellipse">
              <a:avLst/>
            </a:prstGeom>
            <a:grpFill/>
            <a:ln w="38100">
              <a:solidFill>
                <a:srgbClr val="1C96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50" spc="-10" dirty="0">
                  <a:solidFill>
                    <a:srgbClr val="1C96D4"/>
                  </a:solidFill>
                  <a:latin typeface="Arial"/>
                  <a:ea typeface="Verdana" pitchFamily="34" charset="0"/>
                  <a:cs typeface="Arial"/>
                </a:rPr>
                <a:t>Manipulation de BD non relationnelles</a:t>
              </a:r>
              <a:endParaRPr lang="fr-FR" sz="850" spc="-10">
                <a:solidFill>
                  <a:srgbClr val="1C96D4"/>
                </a:solidFill>
                <a:latin typeface="Arial"/>
                <a:ea typeface="Verdana" pitchFamily="34" charset="0"/>
                <a:cs typeface="Arial"/>
              </a:endParaRPr>
            </a:p>
          </p:txBody>
        </p:sp>
        <p:sp>
          <p:nvSpPr>
            <p:cNvPr id="99" name="ZoneTexte 98">
              <a:extLst>
                <a:ext uri="{FF2B5EF4-FFF2-40B4-BE49-F238E27FC236}">
                  <a16:creationId xmlns:a16="http://schemas.microsoft.com/office/drawing/2014/main" id="{00AEA4BE-9D9C-EC13-5613-5587D65D48B1}"/>
                </a:ext>
              </a:extLst>
            </p:cNvPr>
            <p:cNvSpPr txBox="1">
              <a:spLocks noChangeAspect="1"/>
            </p:cNvSpPr>
            <p:nvPr/>
          </p:nvSpPr>
          <p:spPr>
            <a:xfrm>
              <a:off x="3398593" y="3191112"/>
              <a:ext cx="324000" cy="324000"/>
            </a:xfrm>
            <a:prstGeom prst="ellipse">
              <a:avLst/>
            </a:prstGeom>
            <a:grpFill/>
            <a:ln w="28575">
              <a:solidFill>
                <a:srgbClr val="1C96D4"/>
              </a:solidFill>
            </a:ln>
          </p:spPr>
          <p:txBody>
            <a:bodyPr wrap="square" lIns="0" tIns="0" rIns="0" bIns="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900" b="1" i="1">
                  <a:solidFill>
                    <a:schemeClr val="bg1"/>
                  </a:solidFill>
                  <a:latin typeface="Arial" panose="020B0604020202020204" pitchFamily="34" charset="0"/>
                  <a:cs typeface="Arial" panose="020B0604020202020204" pitchFamily="34" charset="0"/>
                </a:defRPr>
              </a:lvl1pPr>
            </a:lstStyle>
            <a:p>
              <a:r>
                <a:rPr lang="fr-FR" b="0">
                  <a:solidFill>
                    <a:srgbClr val="1C96D4"/>
                  </a:solidFill>
                </a:rPr>
                <a:t>16h</a:t>
              </a:r>
            </a:p>
          </p:txBody>
        </p:sp>
      </p:grpSp>
      <p:grpSp>
        <p:nvGrpSpPr>
          <p:cNvPr id="100" name="Groupe 99">
            <a:extLst>
              <a:ext uri="{FF2B5EF4-FFF2-40B4-BE49-F238E27FC236}">
                <a16:creationId xmlns:a16="http://schemas.microsoft.com/office/drawing/2014/main" id="{3BAF740A-885B-0635-DA8B-6B29BB99CE16}"/>
              </a:ext>
            </a:extLst>
          </p:cNvPr>
          <p:cNvGrpSpPr/>
          <p:nvPr/>
        </p:nvGrpSpPr>
        <p:grpSpPr>
          <a:xfrm>
            <a:off x="4371407" y="3626912"/>
            <a:ext cx="1008000" cy="1186753"/>
            <a:chOff x="3745415" y="3626912"/>
            <a:chExt cx="1008000" cy="1186753"/>
          </a:xfrm>
        </p:grpSpPr>
        <p:sp>
          <p:nvSpPr>
            <p:cNvPr id="101" name="Ellipse 100">
              <a:extLst>
                <a:ext uri="{FF2B5EF4-FFF2-40B4-BE49-F238E27FC236}">
                  <a16:creationId xmlns:a16="http://schemas.microsoft.com/office/drawing/2014/main" id="{C9426B09-604D-1B94-F2F4-2DB7302B57A5}"/>
                </a:ext>
              </a:extLst>
            </p:cNvPr>
            <p:cNvSpPr>
              <a:spLocks noChangeAspect="1"/>
            </p:cNvSpPr>
            <p:nvPr/>
          </p:nvSpPr>
          <p:spPr>
            <a:xfrm>
              <a:off x="3745415" y="3626912"/>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Data Ops (Déployer une plateforme Data…)</a:t>
              </a:r>
              <a:endParaRPr lang="fr-FR" sz="800" spc="-10">
                <a:solidFill>
                  <a:srgbClr val="1C97D3"/>
                </a:solidFill>
                <a:latin typeface="Arial"/>
                <a:ea typeface="Verdana" pitchFamily="34" charset="0"/>
                <a:cs typeface="Arial"/>
              </a:endParaRPr>
            </a:p>
          </p:txBody>
        </p:sp>
        <p:sp>
          <p:nvSpPr>
            <p:cNvPr id="102" name="ZoneTexte 101">
              <a:extLst>
                <a:ext uri="{FF2B5EF4-FFF2-40B4-BE49-F238E27FC236}">
                  <a16:creationId xmlns:a16="http://schemas.microsoft.com/office/drawing/2014/main" id="{6A6126C5-9084-26FF-E08B-EF0E8E78A8E3}"/>
                </a:ext>
              </a:extLst>
            </p:cNvPr>
            <p:cNvSpPr txBox="1">
              <a:spLocks noChangeAspect="1"/>
            </p:cNvSpPr>
            <p:nvPr/>
          </p:nvSpPr>
          <p:spPr>
            <a:xfrm>
              <a:off x="4087415" y="4489665"/>
              <a:ext cx="324000" cy="324000"/>
            </a:xfrm>
            <a:prstGeom prst="ellipse">
              <a:avLst/>
            </a:prstGeom>
            <a:solidFill>
              <a:schemeClr val="bg1"/>
            </a:solidFill>
            <a:ln w="25400">
              <a:solidFill>
                <a:srgbClr val="1E96D2"/>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t>26h</a:t>
              </a:r>
            </a:p>
          </p:txBody>
        </p:sp>
      </p:grpSp>
      <p:grpSp>
        <p:nvGrpSpPr>
          <p:cNvPr id="103" name="Groupe 102">
            <a:extLst>
              <a:ext uri="{FF2B5EF4-FFF2-40B4-BE49-F238E27FC236}">
                <a16:creationId xmlns:a16="http://schemas.microsoft.com/office/drawing/2014/main" id="{AC07A12D-B594-0811-A7EC-B896A5270E01}"/>
              </a:ext>
            </a:extLst>
          </p:cNvPr>
          <p:cNvGrpSpPr/>
          <p:nvPr/>
        </p:nvGrpSpPr>
        <p:grpSpPr>
          <a:xfrm>
            <a:off x="4957262" y="992330"/>
            <a:ext cx="1008000" cy="1182514"/>
            <a:chOff x="6743822" y="992330"/>
            <a:chExt cx="1008000" cy="1182514"/>
          </a:xfrm>
        </p:grpSpPr>
        <p:sp>
          <p:nvSpPr>
            <p:cNvPr id="104" name="Ellipse 103">
              <a:extLst>
                <a:ext uri="{FF2B5EF4-FFF2-40B4-BE49-F238E27FC236}">
                  <a16:creationId xmlns:a16="http://schemas.microsoft.com/office/drawing/2014/main" id="{EA8512E6-D82D-8216-3F7B-108FCC0CBBD5}"/>
                </a:ext>
              </a:extLst>
            </p:cNvPr>
            <p:cNvSpPr>
              <a:spLocks noChangeAspect="1"/>
            </p:cNvSpPr>
            <p:nvPr/>
          </p:nvSpPr>
          <p:spPr>
            <a:xfrm>
              <a:off x="6743822" y="992330"/>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Maîtrise du système Linux</a:t>
              </a:r>
              <a:endParaRPr lang="fr-FR" sz="800" spc="-10">
                <a:solidFill>
                  <a:srgbClr val="1C97D3"/>
                </a:solidFill>
                <a:latin typeface="Arial"/>
                <a:ea typeface="Verdana" pitchFamily="34" charset="0"/>
                <a:cs typeface="Arial"/>
              </a:endParaRPr>
            </a:p>
          </p:txBody>
        </p:sp>
        <p:sp>
          <p:nvSpPr>
            <p:cNvPr id="105" name="ZoneTexte 104">
              <a:extLst>
                <a:ext uri="{FF2B5EF4-FFF2-40B4-BE49-F238E27FC236}">
                  <a16:creationId xmlns:a16="http://schemas.microsoft.com/office/drawing/2014/main" id="{7D8819A0-9393-7BF8-9021-1C2324695FEA}"/>
                </a:ext>
              </a:extLst>
            </p:cNvPr>
            <p:cNvSpPr txBox="1">
              <a:spLocks noChangeAspect="1"/>
            </p:cNvSpPr>
            <p:nvPr/>
          </p:nvSpPr>
          <p:spPr>
            <a:xfrm>
              <a:off x="7085822" y="1850844"/>
              <a:ext cx="324000" cy="324000"/>
            </a:xfrm>
            <a:prstGeom prst="ellipse">
              <a:avLst/>
            </a:prstGeom>
            <a:solidFill>
              <a:schemeClr val="bg1"/>
            </a:solidFill>
            <a:ln w="25400">
              <a:solidFill>
                <a:srgbClr val="1E96D2"/>
              </a:solidFill>
            </a:ln>
          </p:spPr>
          <p:txBody>
            <a:bodyPr wrap="square" lIns="0" tIns="0" rIns="0" bIns="0" rtlCol="0" anchor="ctr">
              <a:noAutofit/>
            </a:bodyPr>
            <a:lstStyle/>
            <a:p>
              <a:pPr algn="ctr"/>
              <a:r>
                <a:rPr lang="fr-FR" sz="900" i="1">
                  <a:solidFill>
                    <a:srgbClr val="1E96D2"/>
                  </a:solidFill>
                  <a:latin typeface="Arial" panose="020B0604020202020204" pitchFamily="34" charset="0"/>
                  <a:cs typeface="Arial" panose="020B0604020202020204" pitchFamily="34" charset="0"/>
                </a:rPr>
                <a:t>30h</a:t>
              </a:r>
            </a:p>
          </p:txBody>
        </p:sp>
      </p:grpSp>
      <p:grpSp>
        <p:nvGrpSpPr>
          <p:cNvPr id="106" name="Groupe 105">
            <a:extLst>
              <a:ext uri="{FF2B5EF4-FFF2-40B4-BE49-F238E27FC236}">
                <a16:creationId xmlns:a16="http://schemas.microsoft.com/office/drawing/2014/main" id="{FD12F14B-EFDC-A600-3D44-A96093228ABF}"/>
              </a:ext>
            </a:extLst>
          </p:cNvPr>
          <p:cNvGrpSpPr/>
          <p:nvPr/>
        </p:nvGrpSpPr>
        <p:grpSpPr>
          <a:xfrm>
            <a:off x="7861551" y="1947792"/>
            <a:ext cx="1008000" cy="1182514"/>
            <a:chOff x="5140694" y="992330"/>
            <a:chExt cx="1008000" cy="1182514"/>
          </a:xfrm>
        </p:grpSpPr>
        <p:sp>
          <p:nvSpPr>
            <p:cNvPr id="107" name="Ellipse 106">
              <a:extLst>
                <a:ext uri="{FF2B5EF4-FFF2-40B4-BE49-F238E27FC236}">
                  <a16:creationId xmlns:a16="http://schemas.microsoft.com/office/drawing/2014/main" id="{342E83AC-C30A-98EC-B560-B32E2F8B797D}"/>
                </a:ext>
              </a:extLst>
            </p:cNvPr>
            <p:cNvSpPr>
              <a:spLocks noChangeAspect="1"/>
            </p:cNvSpPr>
            <p:nvPr/>
          </p:nvSpPr>
          <p:spPr>
            <a:xfrm>
              <a:off x="5140694" y="992330"/>
              <a:ext cx="1008000" cy="1008000"/>
            </a:xfrm>
            <a:prstGeom prst="ellipse">
              <a:avLst/>
            </a:prstGeom>
            <a:solidFill>
              <a:schemeClr val="bg1"/>
            </a:solidFill>
            <a:ln w="38100">
              <a:solidFill>
                <a:srgbClr val="D75A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spc="-10" dirty="0">
                  <a:solidFill>
                    <a:srgbClr val="D75AD7"/>
                  </a:solidFill>
                  <a:latin typeface="Arial"/>
                  <a:ea typeface="Verdana" pitchFamily="34" charset="0"/>
                  <a:cs typeface="Arial"/>
                </a:rPr>
                <a:t>Cybersécurité et protection des données (RGPD)</a:t>
              </a:r>
            </a:p>
          </p:txBody>
        </p:sp>
        <p:sp>
          <p:nvSpPr>
            <p:cNvPr id="108" name="ZoneTexte 107">
              <a:extLst>
                <a:ext uri="{FF2B5EF4-FFF2-40B4-BE49-F238E27FC236}">
                  <a16:creationId xmlns:a16="http://schemas.microsoft.com/office/drawing/2014/main" id="{09B93300-F4A5-D9F6-3774-745D76D3AA8E}"/>
                </a:ext>
              </a:extLst>
            </p:cNvPr>
            <p:cNvSpPr txBox="1">
              <a:spLocks noChangeAspect="1"/>
            </p:cNvSpPr>
            <p:nvPr/>
          </p:nvSpPr>
          <p:spPr>
            <a:xfrm>
              <a:off x="5482694" y="1850844"/>
              <a:ext cx="324000" cy="324000"/>
            </a:xfrm>
            <a:prstGeom prst="ellipse">
              <a:avLst/>
            </a:prstGeom>
            <a:solidFill>
              <a:schemeClr val="bg1"/>
            </a:solidFill>
            <a:ln w="25400">
              <a:solidFill>
                <a:srgbClr val="D75AD7"/>
              </a:solidFill>
            </a:ln>
          </p:spPr>
          <p:txBody>
            <a:bodyPr wrap="square" lIns="0" tIns="0" rIns="0" bIns="0" rtlCol="0" anchor="ctr">
              <a:noAutofit/>
            </a:bodyPr>
            <a:lstStyle>
              <a:defPPr>
                <a:defRPr lang="en-US"/>
              </a:defPPr>
              <a:lvl1pPr algn="ctr">
                <a:defRPr sz="900" i="1">
                  <a:solidFill>
                    <a:srgbClr val="D75AD7"/>
                  </a:solidFill>
                  <a:latin typeface="Arial" panose="020B0604020202020204" pitchFamily="34" charset="0"/>
                  <a:cs typeface="Arial" panose="020B0604020202020204" pitchFamily="34" charset="0"/>
                </a:defRPr>
              </a:lvl1pPr>
            </a:lstStyle>
            <a:p>
              <a:r>
                <a:rPr lang="fr-FR"/>
                <a:t>7h</a:t>
              </a:r>
            </a:p>
          </p:txBody>
        </p:sp>
      </p:grpSp>
      <p:grpSp>
        <p:nvGrpSpPr>
          <p:cNvPr id="109" name="Groupe 108">
            <a:extLst>
              <a:ext uri="{FF2B5EF4-FFF2-40B4-BE49-F238E27FC236}">
                <a16:creationId xmlns:a16="http://schemas.microsoft.com/office/drawing/2014/main" id="{5F92E939-B0EE-E12F-ECB1-BE4683462AE6}"/>
              </a:ext>
            </a:extLst>
          </p:cNvPr>
          <p:cNvGrpSpPr/>
          <p:nvPr/>
        </p:nvGrpSpPr>
        <p:grpSpPr>
          <a:xfrm>
            <a:off x="2418153" y="2314248"/>
            <a:ext cx="1008000" cy="1200864"/>
            <a:chOff x="5489133" y="2314248"/>
            <a:chExt cx="1008000" cy="1200864"/>
          </a:xfrm>
        </p:grpSpPr>
        <p:sp>
          <p:nvSpPr>
            <p:cNvPr id="110" name="Ellipse 109">
              <a:extLst>
                <a:ext uri="{FF2B5EF4-FFF2-40B4-BE49-F238E27FC236}">
                  <a16:creationId xmlns:a16="http://schemas.microsoft.com/office/drawing/2014/main" id="{AFA65E42-B2D8-D209-C4A6-EAC0B95B39B4}"/>
                </a:ext>
              </a:extLst>
            </p:cNvPr>
            <p:cNvSpPr>
              <a:spLocks noChangeAspect="1"/>
            </p:cNvSpPr>
            <p:nvPr/>
          </p:nvSpPr>
          <p:spPr>
            <a:xfrm>
              <a:off x="5489133" y="2314248"/>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Collecte et traitement de données </a:t>
              </a:r>
              <a:br>
                <a:rPr lang="fr-FR" sz="800" spc="-10" dirty="0">
                  <a:solidFill>
                    <a:srgbClr val="1C97D3"/>
                  </a:solidFill>
                  <a:latin typeface="Arial"/>
                  <a:ea typeface="Verdana" pitchFamily="34" charset="0"/>
                  <a:cs typeface="Arial"/>
                </a:rPr>
              </a:br>
              <a:r>
                <a:rPr lang="fr-FR" sz="800" spc="-10" dirty="0">
                  <a:solidFill>
                    <a:srgbClr val="1C97D3"/>
                  </a:solidFill>
                  <a:latin typeface="Arial"/>
                  <a:ea typeface="Verdana" pitchFamily="34" charset="0"/>
                  <a:cs typeface="Arial"/>
                </a:rPr>
                <a:t>(DBT)</a:t>
              </a:r>
              <a:endParaRPr lang="fr-FR" sz="800" spc="-10">
                <a:solidFill>
                  <a:srgbClr val="1C97D3"/>
                </a:solidFill>
                <a:latin typeface="Arial"/>
                <a:ea typeface="Verdana" pitchFamily="34" charset="0"/>
                <a:cs typeface="Arial"/>
              </a:endParaRPr>
            </a:p>
          </p:txBody>
        </p:sp>
        <p:sp>
          <p:nvSpPr>
            <p:cNvPr id="111" name="ZoneTexte 110">
              <a:extLst>
                <a:ext uri="{FF2B5EF4-FFF2-40B4-BE49-F238E27FC236}">
                  <a16:creationId xmlns:a16="http://schemas.microsoft.com/office/drawing/2014/main" id="{5CA88BED-BDB9-3B7D-BDE4-A211DDFCB23D}"/>
                </a:ext>
              </a:extLst>
            </p:cNvPr>
            <p:cNvSpPr txBox="1">
              <a:spLocks noChangeAspect="1"/>
            </p:cNvSpPr>
            <p:nvPr/>
          </p:nvSpPr>
          <p:spPr>
            <a:xfrm>
              <a:off x="5831133" y="3191112"/>
              <a:ext cx="324000" cy="324000"/>
            </a:xfrm>
            <a:prstGeom prst="ellipse">
              <a:avLst/>
            </a:prstGeom>
            <a:solidFill>
              <a:schemeClr val="bg1"/>
            </a:solidFill>
            <a:ln w="25400">
              <a:solidFill>
                <a:srgbClr val="1E96D2"/>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t>15h</a:t>
              </a:r>
            </a:p>
          </p:txBody>
        </p:sp>
      </p:grpSp>
      <p:grpSp>
        <p:nvGrpSpPr>
          <p:cNvPr id="112" name="Groupe 111">
            <a:extLst>
              <a:ext uri="{FF2B5EF4-FFF2-40B4-BE49-F238E27FC236}">
                <a16:creationId xmlns:a16="http://schemas.microsoft.com/office/drawing/2014/main" id="{06DEB040-84C1-38F6-7743-B9C788587099}"/>
              </a:ext>
            </a:extLst>
          </p:cNvPr>
          <p:cNvGrpSpPr/>
          <p:nvPr/>
        </p:nvGrpSpPr>
        <p:grpSpPr>
          <a:xfrm>
            <a:off x="959879" y="3626911"/>
            <a:ext cx="1008000" cy="1205931"/>
            <a:chOff x="905403" y="2309181"/>
            <a:chExt cx="1008000" cy="1205931"/>
          </a:xfrm>
        </p:grpSpPr>
        <p:sp>
          <p:nvSpPr>
            <p:cNvPr id="113" name="Ellipse 112">
              <a:extLst>
                <a:ext uri="{FF2B5EF4-FFF2-40B4-BE49-F238E27FC236}">
                  <a16:creationId xmlns:a16="http://schemas.microsoft.com/office/drawing/2014/main" id="{79C45FDF-4C29-CAA0-51DB-D875138A871E}"/>
                </a:ext>
              </a:extLst>
            </p:cNvPr>
            <p:cNvSpPr>
              <a:spLocks noChangeAspect="1"/>
            </p:cNvSpPr>
            <p:nvPr/>
          </p:nvSpPr>
          <p:spPr>
            <a:xfrm>
              <a:off x="905403" y="2309181"/>
              <a:ext cx="1008000" cy="1008000"/>
            </a:xfrm>
            <a:prstGeom prst="ellipse">
              <a:avLst/>
            </a:prstGeom>
            <a:solidFill>
              <a:schemeClr val="bg1"/>
            </a:solidFill>
            <a:ln w="38100">
              <a:solidFill>
                <a:srgbClr val="1C97D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spcAft>
                  <a:spcPts val="200"/>
                </a:spcAft>
              </a:pPr>
              <a:r>
                <a:rPr lang="fr-FR" sz="800" spc="-10" dirty="0">
                  <a:solidFill>
                    <a:srgbClr val="1C97D3"/>
                  </a:solidFill>
                  <a:latin typeface="Arial"/>
                  <a:ea typeface="Verdana" pitchFamily="34" charset="0"/>
                  <a:cs typeface="Arial"/>
                </a:rPr>
                <a:t>Manipulation</a:t>
              </a:r>
              <a:br>
                <a:rPr lang="fr-FR" sz="800" spc="-10" dirty="0">
                  <a:solidFill>
                    <a:srgbClr val="1C97D3"/>
                  </a:solidFill>
                  <a:latin typeface="Arial"/>
                  <a:ea typeface="Verdana" pitchFamily="34" charset="0"/>
                  <a:cs typeface="Arial"/>
                </a:rPr>
              </a:br>
              <a:r>
                <a:rPr lang="fr-FR" sz="800" spc="-10" dirty="0">
                  <a:solidFill>
                    <a:srgbClr val="1C97D3"/>
                  </a:solidFill>
                  <a:latin typeface="Arial"/>
                  <a:ea typeface="Verdana" pitchFamily="34" charset="0"/>
                  <a:cs typeface="Arial"/>
                </a:rPr>
                <a:t>de BD orientées objet</a:t>
              </a:r>
              <a:endParaRPr lang="en-US" sz="800" spc="-10" dirty="0">
                <a:solidFill>
                  <a:srgbClr val="1C97D3"/>
                </a:solidFill>
                <a:latin typeface="Arial"/>
                <a:ea typeface="Verdana" pitchFamily="34" charset="0"/>
                <a:cs typeface="Arial"/>
              </a:endParaRPr>
            </a:p>
          </p:txBody>
        </p:sp>
        <p:sp>
          <p:nvSpPr>
            <p:cNvPr id="114" name="ZoneTexte 113">
              <a:extLst>
                <a:ext uri="{FF2B5EF4-FFF2-40B4-BE49-F238E27FC236}">
                  <a16:creationId xmlns:a16="http://schemas.microsoft.com/office/drawing/2014/main" id="{F043EACE-8238-7AAA-3979-D3B4B1D168E4}"/>
                </a:ext>
              </a:extLst>
            </p:cNvPr>
            <p:cNvSpPr txBox="1">
              <a:spLocks noChangeAspect="1"/>
            </p:cNvSpPr>
            <p:nvPr/>
          </p:nvSpPr>
          <p:spPr>
            <a:xfrm>
              <a:off x="1247403" y="3191112"/>
              <a:ext cx="324000" cy="324000"/>
            </a:xfrm>
            <a:prstGeom prst="ellipse">
              <a:avLst/>
            </a:prstGeom>
            <a:solidFill>
              <a:schemeClr val="bg1"/>
            </a:solidFill>
            <a:ln w="25400">
              <a:solidFill>
                <a:srgbClr val="1E96D2"/>
              </a:solidFill>
            </a:ln>
          </p:spPr>
          <p:txBody>
            <a:bodyPr wrap="square" lIns="0" tIns="0" rIns="0" bIns="0" rtlCol="0" anchor="ctr">
              <a:noAutofit/>
            </a:bodyPr>
            <a:lstStyle>
              <a:defPPr>
                <a:defRPr lang="en-US"/>
              </a:defPPr>
              <a:lvl1pPr algn="ctr">
                <a:defRPr sz="900" i="1">
                  <a:solidFill>
                    <a:srgbClr val="1E96D2"/>
                  </a:solidFill>
                  <a:latin typeface="Arial" panose="020B0604020202020204" pitchFamily="34" charset="0"/>
                  <a:cs typeface="Arial" panose="020B0604020202020204" pitchFamily="34" charset="0"/>
                </a:defRPr>
              </a:lvl1pPr>
            </a:lstStyle>
            <a:p>
              <a:r>
                <a:rPr lang="fr-FR"/>
                <a:t>15h</a:t>
              </a:r>
            </a:p>
          </p:txBody>
        </p:sp>
      </p:grpSp>
      <p:grpSp>
        <p:nvGrpSpPr>
          <p:cNvPr id="115" name="Groupe 114">
            <a:extLst>
              <a:ext uri="{FF2B5EF4-FFF2-40B4-BE49-F238E27FC236}">
                <a16:creationId xmlns:a16="http://schemas.microsoft.com/office/drawing/2014/main" id="{45D93D35-C073-82A9-D46A-4DB322364D14}"/>
              </a:ext>
            </a:extLst>
          </p:cNvPr>
          <p:cNvGrpSpPr/>
          <p:nvPr/>
        </p:nvGrpSpPr>
        <p:grpSpPr>
          <a:xfrm>
            <a:off x="5679687" y="339640"/>
            <a:ext cx="3134114" cy="504000"/>
            <a:chOff x="5679687" y="339640"/>
            <a:chExt cx="3134114" cy="504000"/>
          </a:xfrm>
        </p:grpSpPr>
        <p:sp>
          <p:nvSpPr>
            <p:cNvPr id="116" name="ZoneTexte 115">
              <a:extLst>
                <a:ext uri="{FF2B5EF4-FFF2-40B4-BE49-F238E27FC236}">
                  <a16:creationId xmlns:a16="http://schemas.microsoft.com/office/drawing/2014/main" id="{0520EE7C-40F2-E08D-9F7C-89688CDA3513}"/>
                </a:ext>
              </a:extLst>
            </p:cNvPr>
            <p:cNvSpPr txBox="1"/>
            <p:nvPr/>
          </p:nvSpPr>
          <p:spPr>
            <a:xfrm>
              <a:off x="6237962" y="386063"/>
              <a:ext cx="2575839" cy="415498"/>
            </a:xfrm>
            <a:prstGeom prst="rect">
              <a:avLst/>
            </a:prstGeom>
            <a:noFill/>
          </p:spPr>
          <p:txBody>
            <a:bodyPr wrap="square" lIns="0" tIns="0" rIns="0" bIns="0" rtlCol="0">
              <a:spAutoFit/>
            </a:bodyPr>
            <a:lstStyle/>
            <a:p>
              <a:pPr marL="93663" indent="-93663">
                <a:buClr>
                  <a:srgbClr val="00A69C"/>
                </a:buClr>
                <a:buFont typeface="Arial" panose="020B0604020202020204" pitchFamily="34" charset="0"/>
                <a:buChar char="•"/>
              </a:pPr>
              <a:r>
                <a:rPr lang="fr-FR" sz="900" i="1" dirty="0">
                  <a:latin typeface="Arial" panose="020B0604020202020204" pitchFamily="34" charset="0"/>
                  <a:cs typeface="Arial" panose="020B0604020202020204" pitchFamily="34" charset="0"/>
                </a:rPr>
                <a:t>1 module d’accueil / présentation de la formation</a:t>
              </a:r>
            </a:p>
            <a:p>
              <a:pPr marL="93663" indent="-93663">
                <a:buClr>
                  <a:srgbClr val="00A69C"/>
                </a:buClr>
                <a:buFont typeface="Arial" panose="020B0604020202020204" pitchFamily="34" charset="0"/>
                <a:buChar char="•"/>
              </a:pPr>
              <a:r>
                <a:rPr lang="fr-FR" sz="900" i="1" dirty="0">
                  <a:latin typeface="Arial" panose="020B0604020202020204" pitchFamily="34" charset="0"/>
                  <a:cs typeface="Arial" panose="020B0604020202020204" pitchFamily="34" charset="0"/>
                </a:rPr>
                <a:t>19 modules : cours + travaux pratiques</a:t>
              </a:r>
            </a:p>
            <a:p>
              <a:pPr marL="93663" indent="-93663">
                <a:buClr>
                  <a:srgbClr val="00A69C"/>
                </a:buClr>
                <a:buFont typeface="Arial" panose="020B0604020202020204" pitchFamily="34" charset="0"/>
                <a:buChar char="•"/>
              </a:pPr>
              <a:r>
                <a:rPr lang="fr-FR" sz="900" i="1" dirty="0">
                  <a:latin typeface="Arial" panose="020B0604020202020204" pitchFamily="34" charset="0"/>
                  <a:cs typeface="Arial" panose="020B0604020202020204" pitchFamily="34" charset="0"/>
                </a:rPr>
                <a:t>1 projet, réalisé pendant et à la fin du parcours</a:t>
              </a:r>
            </a:p>
          </p:txBody>
        </p:sp>
        <p:pic>
          <p:nvPicPr>
            <p:cNvPr id="117" name="Image 116">
              <a:extLst>
                <a:ext uri="{FF2B5EF4-FFF2-40B4-BE49-F238E27FC236}">
                  <a16:creationId xmlns:a16="http://schemas.microsoft.com/office/drawing/2014/main" id="{4E116588-78E0-DAE9-8999-452389C6F93B}"/>
                </a:ext>
              </a:extLst>
            </p:cNvPr>
            <p:cNvPicPr>
              <a:picLocks noChangeAspect="1"/>
            </p:cNvPicPr>
            <p:nvPr/>
          </p:nvPicPr>
          <p:blipFill>
            <a:blip r:embed="rId5"/>
            <a:stretch>
              <a:fillRect/>
            </a:stretch>
          </p:blipFill>
          <p:spPr>
            <a:xfrm>
              <a:off x="5679687" y="339640"/>
              <a:ext cx="504000" cy="504000"/>
            </a:xfrm>
            <a:prstGeom prst="rect">
              <a:avLst/>
            </a:prstGeom>
          </p:spPr>
        </p:pic>
      </p:grpSp>
      <p:grpSp>
        <p:nvGrpSpPr>
          <p:cNvPr id="122" name="Groupe 121">
            <a:extLst>
              <a:ext uri="{FF2B5EF4-FFF2-40B4-BE49-F238E27FC236}">
                <a16:creationId xmlns:a16="http://schemas.microsoft.com/office/drawing/2014/main" id="{33ABF963-62D7-A32D-9A15-1252454834F2}"/>
              </a:ext>
            </a:extLst>
          </p:cNvPr>
          <p:cNvGrpSpPr/>
          <p:nvPr/>
        </p:nvGrpSpPr>
        <p:grpSpPr>
          <a:xfrm>
            <a:off x="2648923" y="985351"/>
            <a:ext cx="1008000" cy="1182514"/>
            <a:chOff x="2766398" y="-1201384"/>
            <a:chExt cx="1008000" cy="1182514"/>
          </a:xfrm>
        </p:grpSpPr>
        <p:sp>
          <p:nvSpPr>
            <p:cNvPr id="123" name="Ellipse 122">
              <a:extLst>
                <a:ext uri="{FF2B5EF4-FFF2-40B4-BE49-F238E27FC236}">
                  <a16:creationId xmlns:a16="http://schemas.microsoft.com/office/drawing/2014/main" id="{90726590-113D-9964-5757-4B4BF7F343B1}"/>
                </a:ext>
              </a:extLst>
            </p:cNvPr>
            <p:cNvSpPr>
              <a:spLocks noChangeAspect="1"/>
            </p:cNvSpPr>
            <p:nvPr/>
          </p:nvSpPr>
          <p:spPr>
            <a:xfrm>
              <a:off x="2766398" y="-1201384"/>
              <a:ext cx="1008000" cy="1008000"/>
            </a:xfrm>
            <a:prstGeom prst="ellipse">
              <a:avLst/>
            </a:prstGeom>
            <a:solidFill>
              <a:srgbClr val="D75AD7"/>
            </a:solidFill>
            <a:ln w="38100">
              <a:solidFill>
                <a:srgbClr val="D75AD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50" b="1" spc="-10" dirty="0">
                  <a:solidFill>
                    <a:srgbClr val="FFFFFF"/>
                  </a:solidFill>
                  <a:latin typeface="Arial"/>
                  <a:ea typeface="Verdana" pitchFamily="34" charset="0"/>
                  <a:cs typeface="Arial"/>
                </a:rPr>
                <a:t>Maîtrise</a:t>
              </a:r>
            </a:p>
            <a:p>
              <a:pPr algn="ctr"/>
              <a:r>
                <a:rPr lang="fr-FR" sz="850" b="1" spc="-10" dirty="0">
                  <a:solidFill>
                    <a:srgbClr val="FFFFFF"/>
                  </a:solidFill>
                  <a:latin typeface="Arial"/>
                  <a:ea typeface="Verdana" pitchFamily="34" charset="0"/>
                  <a:cs typeface="Arial"/>
                </a:rPr>
                <a:t>de l’IA et de la Dataviz</a:t>
              </a:r>
              <a:endParaRPr lang="fr-FR" sz="850" b="1" spc="-10">
                <a:solidFill>
                  <a:srgbClr val="FFFFFF"/>
                </a:solidFill>
                <a:latin typeface="Arial"/>
                <a:ea typeface="Verdana" pitchFamily="34" charset="0"/>
                <a:cs typeface="Arial"/>
              </a:endParaRPr>
            </a:p>
          </p:txBody>
        </p:sp>
        <p:sp>
          <p:nvSpPr>
            <p:cNvPr id="124" name="ZoneTexte 123">
              <a:extLst>
                <a:ext uri="{FF2B5EF4-FFF2-40B4-BE49-F238E27FC236}">
                  <a16:creationId xmlns:a16="http://schemas.microsoft.com/office/drawing/2014/main" id="{F126662C-72D7-FA09-F9AE-97CE709B3DB9}"/>
                </a:ext>
              </a:extLst>
            </p:cNvPr>
            <p:cNvSpPr txBox="1">
              <a:spLocks noChangeAspect="1"/>
            </p:cNvSpPr>
            <p:nvPr/>
          </p:nvSpPr>
          <p:spPr>
            <a:xfrm>
              <a:off x="3071631" y="-378870"/>
              <a:ext cx="360000" cy="360000"/>
            </a:xfrm>
            <a:prstGeom prst="ellipse">
              <a:avLst/>
            </a:prstGeom>
            <a:solidFill>
              <a:srgbClr val="D75AD7"/>
            </a:solidFill>
            <a:ln w="28575">
              <a:solidFill>
                <a:schemeClr val="bg1"/>
              </a:solidFill>
            </a:ln>
          </p:spPr>
          <p:txBody>
            <a:bodyPr wrap="square" lIns="0" tIns="0" rIns="0" bIns="0" rtlCol="0" anchor="ctr">
              <a:noAutofit/>
            </a:bodyPr>
            <a:lstStyle>
              <a:defPPr>
                <a:defRPr lang="en-US"/>
              </a:defPPr>
              <a:lvl1pPr algn="ctr">
                <a:defRPr sz="900" b="1" i="1">
                  <a:solidFill>
                    <a:schemeClr val="bg1"/>
                  </a:solidFill>
                  <a:latin typeface="Arial" panose="020B0604020202020204" pitchFamily="34" charset="0"/>
                  <a:cs typeface="Arial" panose="020B0604020202020204" pitchFamily="34" charset="0"/>
                </a:defRPr>
              </a:lvl1pPr>
            </a:lstStyle>
            <a:p>
              <a:r>
                <a:rPr lang="fr-FR"/>
                <a:t>14h</a:t>
              </a:r>
            </a:p>
          </p:txBody>
        </p:sp>
      </p:grpSp>
      <p:grpSp>
        <p:nvGrpSpPr>
          <p:cNvPr id="118" name="Groupe 117">
            <a:extLst>
              <a:ext uri="{FF2B5EF4-FFF2-40B4-BE49-F238E27FC236}">
                <a16:creationId xmlns:a16="http://schemas.microsoft.com/office/drawing/2014/main" id="{29870C0A-33A4-81FD-2A19-751E59E37F96}"/>
              </a:ext>
            </a:extLst>
          </p:cNvPr>
          <p:cNvGrpSpPr/>
          <p:nvPr/>
        </p:nvGrpSpPr>
        <p:grpSpPr>
          <a:xfrm>
            <a:off x="2612923" y="764524"/>
            <a:ext cx="1080000" cy="522096"/>
            <a:chOff x="3779460" y="3125138"/>
            <a:chExt cx="1080000" cy="522096"/>
          </a:xfrm>
        </p:grpSpPr>
        <p:sp>
          <p:nvSpPr>
            <p:cNvPr id="119" name="Triangle isocèle 15">
              <a:extLst>
                <a:ext uri="{FF2B5EF4-FFF2-40B4-BE49-F238E27FC236}">
                  <a16:creationId xmlns:a16="http://schemas.microsoft.com/office/drawing/2014/main" id="{617C9A89-D3D7-FA49-1F3D-B1B941473522}"/>
                </a:ext>
              </a:extLst>
            </p:cNvPr>
            <p:cNvSpPr/>
            <p:nvPr/>
          </p:nvSpPr>
          <p:spPr>
            <a:xfrm rot="10800000">
              <a:off x="4206099" y="3151941"/>
              <a:ext cx="226723" cy="495293"/>
            </a:xfrm>
            <a:prstGeom prst="triangle">
              <a:avLst/>
            </a:prstGeom>
            <a:solidFill>
              <a:srgbClr val="FF8A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0" name="ZoneTexte 119">
              <a:extLst>
                <a:ext uri="{FF2B5EF4-FFF2-40B4-BE49-F238E27FC236}">
                  <a16:creationId xmlns:a16="http://schemas.microsoft.com/office/drawing/2014/main" id="{1BF42E37-CC63-0A2E-DF4B-FE36793884B3}"/>
                </a:ext>
              </a:extLst>
            </p:cNvPr>
            <p:cNvSpPr txBox="1"/>
            <p:nvPr/>
          </p:nvSpPr>
          <p:spPr>
            <a:xfrm>
              <a:off x="3779460" y="3125138"/>
              <a:ext cx="1080000" cy="360000"/>
            </a:xfrm>
            <a:prstGeom prst="rect">
              <a:avLst/>
            </a:prstGeom>
            <a:solidFill>
              <a:srgbClr val="FF8A30"/>
            </a:solidFill>
          </p:spPr>
          <p:txBody>
            <a:bodyPr wrap="square" lIns="0" tIns="0" rIns="0" bIns="0" rtlCol="0" anchor="ctr" anchorCtr="0">
              <a:noAutofit/>
            </a:bodyPr>
            <a:lstStyle/>
            <a:p>
              <a:pPr marL="0" lvl="1" algn="ctr">
                <a:spcBef>
                  <a:spcPts val="0"/>
                </a:spcBef>
                <a:spcAft>
                  <a:spcPts val="0"/>
                </a:spcAft>
              </a:pPr>
              <a:r>
                <a:rPr lang="en-US" sz="900" dirty="0">
                  <a:solidFill>
                    <a:srgbClr val="FFFFFF"/>
                  </a:solidFill>
                  <a:latin typeface="Arial" panose="020B0604020202020204" pitchFamily="34" charset="0"/>
                  <a:cs typeface="Arial" panose="020B0604020202020204" pitchFamily="34" charset="0"/>
                </a:rPr>
                <a:t>Vous êtes ici !</a:t>
              </a:r>
            </a:p>
          </p:txBody>
        </p:sp>
      </p:grpSp>
    </p:spTree>
    <p:extLst>
      <p:ext uri="{BB962C8B-B14F-4D97-AF65-F5344CB8AC3E}">
        <p14:creationId xmlns:p14="http://schemas.microsoft.com/office/powerpoint/2010/main" val="2090953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5837201"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1.2.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(4/4)</a:t>
            </a:r>
          </a:p>
          <a:p>
            <a:pPr marL="0" indent="0">
              <a:buNone/>
            </a:pPr>
            <a:r>
              <a:rPr lang="fr-FR" sz="1600" b="1" dirty="0" err="1">
                <a:solidFill>
                  <a:srgbClr val="1E96CD"/>
                </a:solidFill>
                <a:latin typeface="Arial" panose="020B0604020202020204" pitchFamily="34" charset="0"/>
                <a:cs typeface="Arial" panose="020B0604020202020204" pitchFamily="34" charset="0"/>
              </a:rPr>
              <a:t>Sheet</a:t>
            </a:r>
            <a:r>
              <a:rPr lang="fr-FR" sz="1600" b="1" dirty="0">
                <a:solidFill>
                  <a:srgbClr val="1E96CD"/>
                </a:solidFill>
                <a:latin typeface="Arial" panose="020B0604020202020204" pitchFamily="34" charset="0"/>
                <a:cs typeface="Arial" panose="020B0604020202020204" pitchFamily="34" charset="0"/>
              </a:rPr>
              <a:t> 5 : </a:t>
            </a:r>
            <a:r>
              <a:rPr lang="fr-FR" sz="1600" b="1" dirty="0" err="1">
                <a:solidFill>
                  <a:srgbClr val="1E96CD"/>
                </a:solidFill>
                <a:latin typeface="Arial" panose="020B0604020202020204" pitchFamily="34" charset="0"/>
                <a:cs typeface="Arial" panose="020B0604020202020204" pitchFamily="34" charset="0"/>
              </a:rPr>
              <a:t>Realization</a:t>
            </a:r>
            <a:r>
              <a:rPr lang="fr-FR" sz="1600" b="1" dirty="0">
                <a:solidFill>
                  <a:srgbClr val="1E96CD"/>
                </a:solidFill>
                <a:latin typeface="Arial" panose="020B0604020202020204" pitchFamily="34" charset="0"/>
                <a:cs typeface="Arial" panose="020B0604020202020204" pitchFamily="34" charset="0"/>
              </a:rPr>
              <a:t> design</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406343"/>
            <a:ext cx="3602936"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Description</a:t>
            </a:r>
            <a:r>
              <a:rPr lang="fr-FR" sz="1200" dirty="0">
                <a:latin typeface="Arial" panose="020B0604020202020204" pitchFamily="34" charset="0"/>
                <a:cs typeface="Arial" panose="020B0604020202020204" pitchFamily="34" charset="0"/>
              </a:rPr>
              <a:t> des principaux modèles de conception, algorithmes ou structures de données et références</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Mathématiques</a:t>
            </a:r>
            <a:r>
              <a:rPr lang="fr-FR" sz="1200" dirty="0">
                <a:latin typeface="Arial" panose="020B0604020202020204" pitchFamily="34" charset="0"/>
                <a:cs typeface="Arial" panose="020B0604020202020204" pitchFamily="34" charset="0"/>
              </a:rPr>
              <a:t> et calculs sous-jacents utilisés dans la conception, tels que les dimensions de la mise en page</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Configuration logicielle </a:t>
            </a:r>
            <a:r>
              <a:rPr lang="fr-FR" sz="1200" dirty="0">
                <a:latin typeface="Arial" panose="020B0604020202020204" pitchFamily="34" charset="0"/>
                <a:cs typeface="Arial" panose="020B0604020202020204" pitchFamily="34" charset="0"/>
              </a:rPr>
              <a:t>requise,</a:t>
            </a:r>
            <a:r>
              <a:rPr lang="fr-FR" sz="1200" dirty="0">
                <a:solidFill>
                  <a:schemeClr val="accent4"/>
                </a:solidFill>
                <a:latin typeface="Arial" panose="020B0604020202020204" pitchFamily="34" charset="0"/>
                <a:cs typeface="Arial" panose="020B0604020202020204" pitchFamily="34" charset="0"/>
              </a:rPr>
              <a:t> dépendances</a:t>
            </a:r>
            <a:r>
              <a:rPr lang="fr-FR" sz="1200" dirty="0">
                <a:latin typeface="Arial" panose="020B0604020202020204" pitchFamily="34" charset="0"/>
                <a:cs typeface="Arial" panose="020B0604020202020204" pitchFamily="34" charset="0"/>
              </a:rPr>
              <a:t>, etc.</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Estimations du coût </a:t>
            </a:r>
            <a:r>
              <a:rPr lang="fr-FR" sz="1200" dirty="0">
                <a:latin typeface="Arial" panose="020B0604020202020204" pitchFamily="34" charset="0"/>
                <a:cs typeface="Arial" panose="020B0604020202020204" pitchFamily="34" charset="0"/>
              </a:rPr>
              <a:t>, du </a:t>
            </a:r>
            <a:r>
              <a:rPr lang="fr-FR" sz="1200" dirty="0">
                <a:solidFill>
                  <a:schemeClr val="accent4"/>
                </a:solidFill>
                <a:latin typeface="Arial" panose="020B0604020202020204" pitchFamily="34" charset="0"/>
                <a:cs typeface="Arial" panose="020B0604020202020204" pitchFamily="34" charset="0"/>
              </a:rPr>
              <a:t>temps</a:t>
            </a:r>
            <a:r>
              <a:rPr lang="fr-FR" sz="1200" dirty="0">
                <a:latin typeface="Arial" panose="020B0604020202020204" pitchFamily="34" charset="0"/>
                <a:cs typeface="Arial" panose="020B0604020202020204" pitchFamily="34" charset="0"/>
              </a:rPr>
              <a:t> , etc.</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Exigences spécifiques </a:t>
            </a:r>
            <a:r>
              <a:rPr lang="fr-FR" sz="1200" dirty="0">
                <a:latin typeface="Arial" panose="020B0604020202020204" pitchFamily="34" charset="0"/>
                <a:cs typeface="Arial" panose="020B0604020202020204" pitchFamily="34" charset="0"/>
              </a:rPr>
              <a:t>ou ressources nécessaires</a:t>
            </a:r>
          </a:p>
          <a:p>
            <a:endParaRPr lang="en-US" dirty="0">
              <a:latin typeface="Arial" panose="020B0604020202020204" pitchFamily="34" charset="0"/>
            </a:endParaRPr>
          </a:p>
        </p:txBody>
      </p:sp>
      <p:pic>
        <p:nvPicPr>
          <p:cNvPr id="14" name="Picture 2" descr="Capture d'écran 2015-06-25 à 19.27.58">
            <a:extLst>
              <a:ext uri="{FF2B5EF4-FFF2-40B4-BE49-F238E27FC236}">
                <a16:creationId xmlns:a16="http://schemas.microsoft.com/office/drawing/2014/main" id="{FC27531C-4A1E-48DB-B4D7-F01C0AB591E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bwMode="auto">
          <a:xfrm>
            <a:off x="5261280" y="1311275"/>
            <a:ext cx="2329621" cy="3299311"/>
          </a:xfrm>
          <a:prstGeom prst="rect">
            <a:avLst/>
          </a:prstGeom>
          <a:solidFill>
            <a:srgbClr val="FFFFFF"/>
          </a:solidFill>
        </p:spPr>
      </p:pic>
    </p:spTree>
    <p:extLst>
      <p:ext uri="{BB962C8B-B14F-4D97-AF65-F5344CB8AC3E}">
        <p14:creationId xmlns:p14="http://schemas.microsoft.com/office/powerpoint/2010/main" val="2655682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3" y="339725"/>
            <a:ext cx="3417359"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49" y="982170"/>
            <a:ext cx="6775247"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fr-FR" sz="2000" b="1" dirty="0">
                <a:solidFill>
                  <a:srgbClr val="2B2B2B"/>
                </a:solidFill>
                <a:latin typeface="Arial" panose="020B0604020202020204" pitchFamily="34" charset="0"/>
                <a:cs typeface="Arial" panose="020B0604020202020204" pitchFamily="34" charset="0"/>
              </a:rPr>
              <a:t>1.3</a:t>
            </a:r>
          </a:p>
          <a:p>
            <a:pPr marL="0" indent="0">
              <a:buFont typeface="Arial" panose="020B0604020202020204" pitchFamily="34" charset="0"/>
              <a:buNone/>
            </a:pPr>
            <a:r>
              <a:rPr lang="fr-FR" sz="2800" b="1" dirty="0">
                <a:solidFill>
                  <a:srgbClr val="00A69C"/>
                </a:solidFill>
                <a:latin typeface="Arial" panose="020B0604020202020204" pitchFamily="34" charset="0"/>
                <a:cs typeface="Arial" panose="020B0604020202020204" pitchFamily="34" charset="0"/>
              </a:rPr>
              <a:t>Qu’est-ce qu’une bonne visualisation ?</a:t>
            </a:r>
          </a:p>
        </p:txBody>
      </p:sp>
    </p:spTree>
    <p:extLst>
      <p:ext uri="{BB962C8B-B14F-4D97-AF65-F5344CB8AC3E}">
        <p14:creationId xmlns:p14="http://schemas.microsoft.com/office/powerpoint/2010/main" val="1703086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4573267"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fr-FR" sz="2400" b="1" dirty="0">
                <a:solidFill>
                  <a:srgbClr val="00A69C"/>
                </a:solidFill>
                <a:latin typeface="Arial" panose="020B0604020202020204" pitchFamily="34" charset="0"/>
                <a:cs typeface="Arial" panose="020B0604020202020204" pitchFamily="34" charset="0"/>
              </a:rPr>
              <a:t>10 techniques, concepts et méthodes de visualisation</a:t>
            </a:r>
            <a:br>
              <a:rPr lang="fr-FR" sz="2400" b="1" dirty="0">
                <a:solidFill>
                  <a:srgbClr val="00A69C"/>
                </a:solidFill>
                <a:latin typeface="Arial" panose="020B0604020202020204" pitchFamily="34" charset="0"/>
                <a:cs typeface="Arial" panose="020B0604020202020204" pitchFamily="34" charset="0"/>
              </a:rPr>
            </a:br>
            <a:r>
              <a:rPr lang="fr-FR" sz="2400" b="1" dirty="0">
                <a:solidFill>
                  <a:srgbClr val="00A69C"/>
                </a:solidFill>
                <a:latin typeface="Arial" panose="020B0604020202020204" pitchFamily="34" charset="0"/>
                <a:cs typeface="Arial" panose="020B0604020202020204" pitchFamily="34" charset="0"/>
              </a:rPr>
              <a:t>de données</a:t>
            </a:r>
          </a:p>
        </p:txBody>
      </p:sp>
      <p:pic>
        <p:nvPicPr>
          <p:cNvPr id="17" name="Picture 6" descr="La visualisation des données se développe comme l'une des branches les plus importantes de toute l'évolution numérique ">
            <a:extLst>
              <a:ext uri="{FF2B5EF4-FFF2-40B4-BE49-F238E27FC236}">
                <a16:creationId xmlns:a16="http://schemas.microsoft.com/office/drawing/2014/main" id="{96F34B23-A37B-425C-8F1F-BBD397B8A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184" y="1374138"/>
            <a:ext cx="5592259" cy="330079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C8C749C-A80C-4987-A531-3D0BF40E934A}"/>
              </a:ext>
            </a:extLst>
          </p:cNvPr>
          <p:cNvSpPr/>
          <p:nvPr/>
        </p:nvSpPr>
        <p:spPr>
          <a:xfrm>
            <a:off x="6779883" y="1361481"/>
            <a:ext cx="1772851" cy="777136"/>
          </a:xfrm>
          <a:prstGeom prst="rect">
            <a:avLst/>
          </a:prstGeom>
        </p:spPr>
        <p:txBody>
          <a:bodyPr wrap="square" lIns="0" tIns="0" rIns="0" bIns="0">
            <a:spAutoFit/>
          </a:bodyPr>
          <a:lstStyle/>
          <a:p>
            <a:pPr>
              <a:spcAft>
                <a:spcPts val="300"/>
              </a:spcAft>
            </a:pPr>
            <a:r>
              <a:rPr lang="fr-FR" sz="1200" dirty="0">
                <a:solidFill>
                  <a:srgbClr val="323232"/>
                </a:solidFill>
                <a:latin typeface="Arial" panose="020B0604020202020204" pitchFamily="34" charset="0"/>
                <a:ea typeface="Verdana" pitchFamily="34" charset="0"/>
                <a:cs typeface="Arial" panose="020B0604020202020204" pitchFamily="34" charset="0"/>
              </a:rPr>
              <a:t>Le saviez-vous ?</a:t>
            </a:r>
          </a:p>
          <a:p>
            <a:r>
              <a:rPr lang="fr-FR" sz="1200" dirty="0">
                <a:solidFill>
                  <a:srgbClr val="323232"/>
                </a:solidFill>
                <a:latin typeface="Arial" panose="020B0604020202020204" pitchFamily="34" charset="0"/>
                <a:ea typeface="Verdana" pitchFamily="34" charset="0"/>
                <a:cs typeface="Arial" panose="020B0604020202020204" pitchFamily="34" charset="0"/>
                <a:hlinkClick r:id="rId4">
                  <a:extLst>
                    <a:ext uri="{A12FA001-AC4F-418D-AE19-62706E023703}">
                      <ahyp:hlinkClr xmlns:ahyp="http://schemas.microsoft.com/office/drawing/2018/hyperlinkcolor" val="tx"/>
                    </a:ext>
                  </a:extLst>
                </a:hlinkClick>
              </a:rPr>
              <a:t>90% des informations</a:t>
            </a:r>
            <a:r>
              <a:rPr lang="fr-FR" sz="1200" dirty="0">
                <a:solidFill>
                  <a:srgbClr val="323232"/>
                </a:solidFill>
                <a:latin typeface="Arial" panose="020B0604020202020204" pitchFamily="34" charset="0"/>
                <a:ea typeface="Verdana" pitchFamily="34" charset="0"/>
                <a:cs typeface="Arial" panose="020B0604020202020204" pitchFamily="34" charset="0"/>
              </a:rPr>
              <a:t> transmises au cerveau sont visuelles.</a:t>
            </a:r>
          </a:p>
        </p:txBody>
      </p:sp>
      <p:sp>
        <p:nvSpPr>
          <p:cNvPr id="19" name="Rectangle 18">
            <a:extLst>
              <a:ext uri="{FF2B5EF4-FFF2-40B4-BE49-F238E27FC236}">
                <a16:creationId xmlns:a16="http://schemas.microsoft.com/office/drawing/2014/main" id="{40F48367-78AC-490C-B731-3CAD820D051E}"/>
              </a:ext>
            </a:extLst>
          </p:cNvPr>
          <p:cNvSpPr/>
          <p:nvPr/>
        </p:nvSpPr>
        <p:spPr>
          <a:xfrm>
            <a:off x="1187624" y="1668199"/>
            <a:ext cx="720080"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
        <p:nvSpPr>
          <p:cNvPr id="20" name="Rectangle 19">
            <a:extLst>
              <a:ext uri="{FF2B5EF4-FFF2-40B4-BE49-F238E27FC236}">
                <a16:creationId xmlns:a16="http://schemas.microsoft.com/office/drawing/2014/main" id="{1C0622E3-7AB3-4403-A431-1B221143F207}"/>
              </a:ext>
            </a:extLst>
          </p:cNvPr>
          <p:cNvSpPr/>
          <p:nvPr/>
        </p:nvSpPr>
        <p:spPr>
          <a:xfrm>
            <a:off x="2410443" y="1503756"/>
            <a:ext cx="720080"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
        <p:nvSpPr>
          <p:cNvPr id="22" name="Rectangle 18">
            <a:extLst>
              <a:ext uri="{FF2B5EF4-FFF2-40B4-BE49-F238E27FC236}">
                <a16:creationId xmlns:a16="http://schemas.microsoft.com/office/drawing/2014/main" id="{988B2A64-C9D4-486B-BB41-1F408A6372A0}"/>
              </a:ext>
            </a:extLst>
          </p:cNvPr>
          <p:cNvSpPr/>
          <p:nvPr/>
        </p:nvSpPr>
        <p:spPr>
          <a:xfrm>
            <a:off x="3375678" y="1380167"/>
            <a:ext cx="836281" cy="627645"/>
          </a:xfrm>
          <a:custGeom>
            <a:avLst/>
            <a:gdLst>
              <a:gd name="connsiteX0" fmla="*/ 0 w 720080"/>
              <a:gd name="connsiteY0" fmla="*/ 0 h 504056"/>
              <a:gd name="connsiteX1" fmla="*/ 720080 w 720080"/>
              <a:gd name="connsiteY1" fmla="*/ 0 h 504056"/>
              <a:gd name="connsiteX2" fmla="*/ 720080 w 720080"/>
              <a:gd name="connsiteY2" fmla="*/ 504056 h 504056"/>
              <a:gd name="connsiteX3" fmla="*/ 0 w 720080"/>
              <a:gd name="connsiteY3" fmla="*/ 504056 h 504056"/>
              <a:gd name="connsiteX4" fmla="*/ 0 w 720080"/>
              <a:gd name="connsiteY4" fmla="*/ 0 h 504056"/>
              <a:gd name="connsiteX0" fmla="*/ 159488 w 720080"/>
              <a:gd name="connsiteY0" fmla="*/ 63795 h 504056"/>
              <a:gd name="connsiteX1" fmla="*/ 720080 w 720080"/>
              <a:gd name="connsiteY1" fmla="*/ 0 h 504056"/>
              <a:gd name="connsiteX2" fmla="*/ 720080 w 720080"/>
              <a:gd name="connsiteY2" fmla="*/ 504056 h 504056"/>
              <a:gd name="connsiteX3" fmla="*/ 0 w 720080"/>
              <a:gd name="connsiteY3" fmla="*/ 504056 h 504056"/>
              <a:gd name="connsiteX4" fmla="*/ 159488 w 720080"/>
              <a:gd name="connsiteY4" fmla="*/ 63795 h 504056"/>
              <a:gd name="connsiteX0" fmla="*/ 196109 w 720080"/>
              <a:gd name="connsiteY0" fmla="*/ 72334 h 504056"/>
              <a:gd name="connsiteX1" fmla="*/ 720080 w 720080"/>
              <a:gd name="connsiteY1" fmla="*/ 0 h 504056"/>
              <a:gd name="connsiteX2" fmla="*/ 720080 w 720080"/>
              <a:gd name="connsiteY2" fmla="*/ 504056 h 504056"/>
              <a:gd name="connsiteX3" fmla="*/ 0 w 720080"/>
              <a:gd name="connsiteY3" fmla="*/ 504056 h 504056"/>
              <a:gd name="connsiteX4" fmla="*/ 196109 w 720080"/>
              <a:gd name="connsiteY4" fmla="*/ 72334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504056">
                <a:moveTo>
                  <a:pt x="196109" y="72334"/>
                </a:moveTo>
                <a:lnTo>
                  <a:pt x="720080" y="0"/>
                </a:lnTo>
                <a:lnTo>
                  <a:pt x="720080" y="504056"/>
                </a:lnTo>
                <a:lnTo>
                  <a:pt x="0" y="504056"/>
                </a:lnTo>
                <a:lnTo>
                  <a:pt x="196109" y="72334"/>
                </a:ln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
        <p:nvSpPr>
          <p:cNvPr id="24" name="Rectangle 23">
            <a:extLst>
              <a:ext uri="{FF2B5EF4-FFF2-40B4-BE49-F238E27FC236}">
                <a16:creationId xmlns:a16="http://schemas.microsoft.com/office/drawing/2014/main" id="{FFA6B811-56A5-406D-BC1A-39B478CC6941}"/>
              </a:ext>
            </a:extLst>
          </p:cNvPr>
          <p:cNvSpPr/>
          <p:nvPr/>
        </p:nvSpPr>
        <p:spPr>
          <a:xfrm>
            <a:off x="4536000" y="1668199"/>
            <a:ext cx="1188000"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
        <p:nvSpPr>
          <p:cNvPr id="25" name="Rectangle 24">
            <a:extLst>
              <a:ext uri="{FF2B5EF4-FFF2-40B4-BE49-F238E27FC236}">
                <a16:creationId xmlns:a16="http://schemas.microsoft.com/office/drawing/2014/main" id="{255EB14A-E8FF-424B-BA4E-BE9E79A06BBC}"/>
              </a:ext>
            </a:extLst>
          </p:cNvPr>
          <p:cNvSpPr/>
          <p:nvPr/>
        </p:nvSpPr>
        <p:spPr>
          <a:xfrm>
            <a:off x="5335738" y="2417372"/>
            <a:ext cx="864224"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
        <p:nvSpPr>
          <p:cNvPr id="26" name="Rectangle 21">
            <a:extLst>
              <a:ext uri="{FF2B5EF4-FFF2-40B4-BE49-F238E27FC236}">
                <a16:creationId xmlns:a16="http://schemas.microsoft.com/office/drawing/2014/main" id="{6B8AEB67-DF95-45A0-A4DA-07C2A4061CCE}"/>
              </a:ext>
            </a:extLst>
          </p:cNvPr>
          <p:cNvSpPr/>
          <p:nvPr/>
        </p:nvSpPr>
        <p:spPr>
          <a:xfrm>
            <a:off x="4902873" y="3252375"/>
            <a:ext cx="1440160" cy="504056"/>
          </a:xfrm>
          <a:custGeom>
            <a:avLst/>
            <a:gdLst>
              <a:gd name="connsiteX0" fmla="*/ 0 w 1440160"/>
              <a:gd name="connsiteY0" fmla="*/ 0 h 504056"/>
              <a:gd name="connsiteX1" fmla="*/ 1440160 w 1440160"/>
              <a:gd name="connsiteY1" fmla="*/ 0 h 504056"/>
              <a:gd name="connsiteX2" fmla="*/ 1440160 w 1440160"/>
              <a:gd name="connsiteY2" fmla="*/ 504056 h 504056"/>
              <a:gd name="connsiteX3" fmla="*/ 0 w 1440160"/>
              <a:gd name="connsiteY3" fmla="*/ 504056 h 504056"/>
              <a:gd name="connsiteX4" fmla="*/ 0 w 1440160"/>
              <a:gd name="connsiteY4" fmla="*/ 0 h 504056"/>
              <a:gd name="connsiteX0" fmla="*/ 223283 w 1440160"/>
              <a:gd name="connsiteY0" fmla="*/ 0 h 535954"/>
              <a:gd name="connsiteX1" fmla="*/ 1440160 w 1440160"/>
              <a:gd name="connsiteY1" fmla="*/ 31898 h 535954"/>
              <a:gd name="connsiteX2" fmla="*/ 1440160 w 1440160"/>
              <a:gd name="connsiteY2" fmla="*/ 535954 h 535954"/>
              <a:gd name="connsiteX3" fmla="*/ 0 w 1440160"/>
              <a:gd name="connsiteY3" fmla="*/ 535954 h 535954"/>
              <a:gd name="connsiteX4" fmla="*/ 223283 w 1440160"/>
              <a:gd name="connsiteY4" fmla="*/ 0 h 535954"/>
              <a:gd name="connsiteX0" fmla="*/ 425302 w 1440160"/>
              <a:gd name="connsiteY0" fmla="*/ 10632 h 504056"/>
              <a:gd name="connsiteX1" fmla="*/ 1440160 w 1440160"/>
              <a:gd name="connsiteY1" fmla="*/ 0 h 504056"/>
              <a:gd name="connsiteX2" fmla="*/ 1440160 w 1440160"/>
              <a:gd name="connsiteY2" fmla="*/ 504056 h 504056"/>
              <a:gd name="connsiteX3" fmla="*/ 0 w 1440160"/>
              <a:gd name="connsiteY3" fmla="*/ 504056 h 504056"/>
              <a:gd name="connsiteX4" fmla="*/ 425302 w 1440160"/>
              <a:gd name="connsiteY4" fmla="*/ 10632 h 504056"/>
              <a:gd name="connsiteX0" fmla="*/ 425302 w 1440160"/>
              <a:gd name="connsiteY0" fmla="*/ 10632 h 504056"/>
              <a:gd name="connsiteX1" fmla="*/ 1440160 w 1440160"/>
              <a:gd name="connsiteY1" fmla="*/ 0 h 504056"/>
              <a:gd name="connsiteX2" fmla="*/ 1440160 w 1440160"/>
              <a:gd name="connsiteY2" fmla="*/ 504056 h 504056"/>
              <a:gd name="connsiteX3" fmla="*/ 0 w 1440160"/>
              <a:gd name="connsiteY3" fmla="*/ 504056 h 504056"/>
              <a:gd name="connsiteX4" fmla="*/ 425302 w 1440160"/>
              <a:gd name="connsiteY4" fmla="*/ 10632 h 504056"/>
              <a:gd name="connsiteX0" fmla="*/ 427968 w 1442826"/>
              <a:gd name="connsiteY0" fmla="*/ 10632 h 504056"/>
              <a:gd name="connsiteX1" fmla="*/ 1442826 w 1442826"/>
              <a:gd name="connsiteY1" fmla="*/ 0 h 504056"/>
              <a:gd name="connsiteX2" fmla="*/ 1442826 w 1442826"/>
              <a:gd name="connsiteY2" fmla="*/ 504056 h 504056"/>
              <a:gd name="connsiteX3" fmla="*/ 2666 w 1442826"/>
              <a:gd name="connsiteY3" fmla="*/ 504056 h 504056"/>
              <a:gd name="connsiteX4" fmla="*/ 427968 w 1442826"/>
              <a:gd name="connsiteY4" fmla="*/ 10632 h 504056"/>
              <a:gd name="connsiteX0" fmla="*/ 446567 w 1440160"/>
              <a:gd name="connsiteY0" fmla="*/ 53162 h 504056"/>
              <a:gd name="connsiteX1" fmla="*/ 1440160 w 1440160"/>
              <a:gd name="connsiteY1" fmla="*/ 0 h 504056"/>
              <a:gd name="connsiteX2" fmla="*/ 1440160 w 1440160"/>
              <a:gd name="connsiteY2" fmla="*/ 504056 h 504056"/>
              <a:gd name="connsiteX3" fmla="*/ 0 w 1440160"/>
              <a:gd name="connsiteY3" fmla="*/ 504056 h 504056"/>
              <a:gd name="connsiteX4" fmla="*/ 446567 w 1440160"/>
              <a:gd name="connsiteY4" fmla="*/ 53162 h 504056"/>
              <a:gd name="connsiteX0" fmla="*/ 446567 w 1440160"/>
              <a:gd name="connsiteY0" fmla="*/ 53162 h 504056"/>
              <a:gd name="connsiteX1" fmla="*/ 1440160 w 1440160"/>
              <a:gd name="connsiteY1" fmla="*/ 0 h 504056"/>
              <a:gd name="connsiteX2" fmla="*/ 1440160 w 1440160"/>
              <a:gd name="connsiteY2" fmla="*/ 504056 h 504056"/>
              <a:gd name="connsiteX3" fmla="*/ 0 w 1440160"/>
              <a:gd name="connsiteY3" fmla="*/ 504056 h 504056"/>
              <a:gd name="connsiteX4" fmla="*/ 446567 w 1440160"/>
              <a:gd name="connsiteY4" fmla="*/ 53162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160" h="504056">
                <a:moveTo>
                  <a:pt x="446567" y="53162"/>
                </a:moveTo>
                <a:cubicBezTo>
                  <a:pt x="756500" y="-28354"/>
                  <a:pt x="1108962" y="17721"/>
                  <a:pt x="1440160" y="0"/>
                </a:cubicBezTo>
                <a:lnTo>
                  <a:pt x="1440160" y="504056"/>
                </a:lnTo>
                <a:lnTo>
                  <a:pt x="0" y="504056"/>
                </a:lnTo>
                <a:cubicBezTo>
                  <a:pt x="141767" y="339581"/>
                  <a:pt x="-269358" y="217636"/>
                  <a:pt x="446567" y="53162"/>
                </a:cubicBez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
        <p:nvSpPr>
          <p:cNvPr id="27" name="Rectangle 18">
            <a:extLst>
              <a:ext uri="{FF2B5EF4-FFF2-40B4-BE49-F238E27FC236}">
                <a16:creationId xmlns:a16="http://schemas.microsoft.com/office/drawing/2014/main" id="{41D1D326-ADAB-4F21-9867-BED1464FC988}"/>
              </a:ext>
            </a:extLst>
          </p:cNvPr>
          <p:cNvSpPr/>
          <p:nvPr/>
        </p:nvSpPr>
        <p:spPr>
          <a:xfrm>
            <a:off x="3397457" y="3806395"/>
            <a:ext cx="1534583" cy="444935"/>
          </a:xfrm>
          <a:custGeom>
            <a:avLst/>
            <a:gdLst>
              <a:gd name="connsiteX0" fmla="*/ 0 w 720080"/>
              <a:gd name="connsiteY0" fmla="*/ 0 h 504056"/>
              <a:gd name="connsiteX1" fmla="*/ 720080 w 720080"/>
              <a:gd name="connsiteY1" fmla="*/ 0 h 504056"/>
              <a:gd name="connsiteX2" fmla="*/ 720080 w 720080"/>
              <a:gd name="connsiteY2" fmla="*/ 504056 h 504056"/>
              <a:gd name="connsiteX3" fmla="*/ 0 w 720080"/>
              <a:gd name="connsiteY3" fmla="*/ 504056 h 504056"/>
              <a:gd name="connsiteX4" fmla="*/ 0 w 720080"/>
              <a:gd name="connsiteY4" fmla="*/ 0 h 504056"/>
              <a:gd name="connsiteX0" fmla="*/ 159488 w 720080"/>
              <a:gd name="connsiteY0" fmla="*/ 63795 h 504056"/>
              <a:gd name="connsiteX1" fmla="*/ 720080 w 720080"/>
              <a:gd name="connsiteY1" fmla="*/ 0 h 504056"/>
              <a:gd name="connsiteX2" fmla="*/ 720080 w 720080"/>
              <a:gd name="connsiteY2" fmla="*/ 504056 h 504056"/>
              <a:gd name="connsiteX3" fmla="*/ 0 w 720080"/>
              <a:gd name="connsiteY3" fmla="*/ 504056 h 504056"/>
              <a:gd name="connsiteX4" fmla="*/ 159488 w 720080"/>
              <a:gd name="connsiteY4" fmla="*/ 63795 h 504056"/>
              <a:gd name="connsiteX0" fmla="*/ 196109 w 720080"/>
              <a:gd name="connsiteY0" fmla="*/ 72334 h 504056"/>
              <a:gd name="connsiteX1" fmla="*/ 720080 w 720080"/>
              <a:gd name="connsiteY1" fmla="*/ 0 h 504056"/>
              <a:gd name="connsiteX2" fmla="*/ 720080 w 720080"/>
              <a:gd name="connsiteY2" fmla="*/ 504056 h 504056"/>
              <a:gd name="connsiteX3" fmla="*/ 0 w 720080"/>
              <a:gd name="connsiteY3" fmla="*/ 504056 h 504056"/>
              <a:gd name="connsiteX4" fmla="*/ 196109 w 720080"/>
              <a:gd name="connsiteY4" fmla="*/ 72334 h 504056"/>
              <a:gd name="connsiteX0" fmla="*/ 136239 w 720080"/>
              <a:gd name="connsiteY0" fmla="*/ 36198 h 504056"/>
              <a:gd name="connsiteX1" fmla="*/ 720080 w 720080"/>
              <a:gd name="connsiteY1" fmla="*/ 0 h 504056"/>
              <a:gd name="connsiteX2" fmla="*/ 720080 w 720080"/>
              <a:gd name="connsiteY2" fmla="*/ 504056 h 504056"/>
              <a:gd name="connsiteX3" fmla="*/ 0 w 720080"/>
              <a:gd name="connsiteY3" fmla="*/ 504056 h 504056"/>
              <a:gd name="connsiteX4" fmla="*/ 136239 w 720080"/>
              <a:gd name="connsiteY4" fmla="*/ 36198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504056">
                <a:moveTo>
                  <a:pt x="136239" y="36198"/>
                </a:moveTo>
                <a:lnTo>
                  <a:pt x="720080" y="0"/>
                </a:lnTo>
                <a:lnTo>
                  <a:pt x="720080" y="504056"/>
                </a:lnTo>
                <a:lnTo>
                  <a:pt x="0" y="504056"/>
                </a:lnTo>
                <a:lnTo>
                  <a:pt x="136239" y="36198"/>
                </a:ln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
        <p:nvSpPr>
          <p:cNvPr id="28" name="Rectangle 18">
            <a:extLst>
              <a:ext uri="{FF2B5EF4-FFF2-40B4-BE49-F238E27FC236}">
                <a16:creationId xmlns:a16="http://schemas.microsoft.com/office/drawing/2014/main" id="{9A0275A9-EAC8-4E1D-B63C-ECB24026BBE2}"/>
              </a:ext>
            </a:extLst>
          </p:cNvPr>
          <p:cNvSpPr/>
          <p:nvPr/>
        </p:nvSpPr>
        <p:spPr>
          <a:xfrm>
            <a:off x="2274907" y="3806395"/>
            <a:ext cx="931973" cy="504057"/>
          </a:xfrm>
          <a:custGeom>
            <a:avLst/>
            <a:gdLst>
              <a:gd name="connsiteX0" fmla="*/ 0 w 720080"/>
              <a:gd name="connsiteY0" fmla="*/ 0 h 504056"/>
              <a:gd name="connsiteX1" fmla="*/ 720080 w 720080"/>
              <a:gd name="connsiteY1" fmla="*/ 0 h 504056"/>
              <a:gd name="connsiteX2" fmla="*/ 720080 w 720080"/>
              <a:gd name="connsiteY2" fmla="*/ 504056 h 504056"/>
              <a:gd name="connsiteX3" fmla="*/ 0 w 720080"/>
              <a:gd name="connsiteY3" fmla="*/ 504056 h 504056"/>
              <a:gd name="connsiteX4" fmla="*/ 0 w 720080"/>
              <a:gd name="connsiteY4" fmla="*/ 0 h 504056"/>
              <a:gd name="connsiteX0" fmla="*/ 159488 w 720080"/>
              <a:gd name="connsiteY0" fmla="*/ 63795 h 504056"/>
              <a:gd name="connsiteX1" fmla="*/ 720080 w 720080"/>
              <a:gd name="connsiteY1" fmla="*/ 0 h 504056"/>
              <a:gd name="connsiteX2" fmla="*/ 720080 w 720080"/>
              <a:gd name="connsiteY2" fmla="*/ 504056 h 504056"/>
              <a:gd name="connsiteX3" fmla="*/ 0 w 720080"/>
              <a:gd name="connsiteY3" fmla="*/ 504056 h 504056"/>
              <a:gd name="connsiteX4" fmla="*/ 159488 w 720080"/>
              <a:gd name="connsiteY4" fmla="*/ 63795 h 504056"/>
              <a:gd name="connsiteX0" fmla="*/ 196109 w 720080"/>
              <a:gd name="connsiteY0" fmla="*/ 72334 h 504056"/>
              <a:gd name="connsiteX1" fmla="*/ 720080 w 720080"/>
              <a:gd name="connsiteY1" fmla="*/ 0 h 504056"/>
              <a:gd name="connsiteX2" fmla="*/ 720080 w 720080"/>
              <a:gd name="connsiteY2" fmla="*/ 504056 h 504056"/>
              <a:gd name="connsiteX3" fmla="*/ 0 w 720080"/>
              <a:gd name="connsiteY3" fmla="*/ 504056 h 504056"/>
              <a:gd name="connsiteX4" fmla="*/ 196109 w 720080"/>
              <a:gd name="connsiteY4" fmla="*/ 72334 h 504056"/>
              <a:gd name="connsiteX0" fmla="*/ 278505 w 802476"/>
              <a:gd name="connsiteY0" fmla="*/ 72334 h 504056"/>
              <a:gd name="connsiteX1" fmla="*/ 802476 w 802476"/>
              <a:gd name="connsiteY1" fmla="*/ 0 h 504056"/>
              <a:gd name="connsiteX2" fmla="*/ 802476 w 802476"/>
              <a:gd name="connsiteY2" fmla="*/ 504056 h 504056"/>
              <a:gd name="connsiteX3" fmla="*/ 0 w 802476"/>
              <a:gd name="connsiteY3" fmla="*/ 452823 h 504056"/>
              <a:gd name="connsiteX4" fmla="*/ 278505 w 802476"/>
              <a:gd name="connsiteY4" fmla="*/ 72334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476" h="504056">
                <a:moveTo>
                  <a:pt x="278505" y="72334"/>
                </a:moveTo>
                <a:lnTo>
                  <a:pt x="802476" y="0"/>
                </a:lnTo>
                <a:lnTo>
                  <a:pt x="802476" y="504056"/>
                </a:lnTo>
                <a:lnTo>
                  <a:pt x="0" y="452823"/>
                </a:lnTo>
                <a:lnTo>
                  <a:pt x="278505" y="72334"/>
                </a:ln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
        <p:nvSpPr>
          <p:cNvPr id="29" name="Rectangle 28">
            <a:extLst>
              <a:ext uri="{FF2B5EF4-FFF2-40B4-BE49-F238E27FC236}">
                <a16:creationId xmlns:a16="http://schemas.microsoft.com/office/drawing/2014/main" id="{C6056F42-FD84-4672-B1BF-206C46C39982}"/>
              </a:ext>
            </a:extLst>
          </p:cNvPr>
          <p:cNvSpPr/>
          <p:nvPr/>
        </p:nvSpPr>
        <p:spPr>
          <a:xfrm>
            <a:off x="1043608" y="2604964"/>
            <a:ext cx="576064"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
        <p:nvSpPr>
          <p:cNvPr id="30" name="Rectangle 29">
            <a:extLst>
              <a:ext uri="{FF2B5EF4-FFF2-40B4-BE49-F238E27FC236}">
                <a16:creationId xmlns:a16="http://schemas.microsoft.com/office/drawing/2014/main" id="{D9592059-20BA-4B21-A8D4-EAEBCD04EC49}"/>
              </a:ext>
            </a:extLst>
          </p:cNvPr>
          <p:cNvSpPr/>
          <p:nvPr/>
        </p:nvSpPr>
        <p:spPr>
          <a:xfrm>
            <a:off x="949184" y="3626082"/>
            <a:ext cx="1246551"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atin typeface="Arial" panose="020B0604020202020204" pitchFamily="34" charset="0"/>
            </a:endParaRPr>
          </a:p>
        </p:txBody>
      </p:sp>
    </p:spTree>
    <p:extLst>
      <p:ext uri="{BB962C8B-B14F-4D97-AF65-F5344CB8AC3E}">
        <p14:creationId xmlns:p14="http://schemas.microsoft.com/office/powerpoint/2010/main" val="98955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8" presetClass="exit" presetSubtype="12" fill="hold" grpId="0" nodeType="clickEffect">
                                  <p:stCondLst>
                                    <p:cond delay="0"/>
                                  </p:stCondLst>
                                  <p:childTnLst>
                                    <p:animEffect transition="out" filter="strips(down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xit" presetSubtype="12" fill="hold" grpId="0" nodeType="clickEffect">
                                  <p:stCondLst>
                                    <p:cond delay="0"/>
                                  </p:stCondLst>
                                  <p:childTnLst>
                                    <p:animEffect transition="out" filter="strips(downLeft)">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8" presetClass="exit" presetSubtype="12" fill="hold" grpId="0" nodeType="clickEffect">
                                  <p:stCondLst>
                                    <p:cond delay="0"/>
                                  </p:stCondLst>
                                  <p:childTnLst>
                                    <p:animEffect transition="out" filter="strips(downLeft)">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xit" presetSubtype="12" fill="hold" grpId="0" nodeType="clickEffect">
                                  <p:stCondLst>
                                    <p:cond delay="0"/>
                                  </p:stCondLst>
                                  <p:childTnLst>
                                    <p:animEffect transition="out" filter="strips(downLeft)">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8" presetClass="exit" presetSubtype="12" fill="hold" grpId="0" nodeType="clickEffect">
                                  <p:stCondLst>
                                    <p:cond delay="0"/>
                                  </p:stCondLst>
                                  <p:childTnLst>
                                    <p:animEffect transition="out" filter="strips(downLeft)">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8" presetClass="exit" presetSubtype="12" fill="hold" grpId="0" nodeType="clickEffect">
                                  <p:stCondLst>
                                    <p:cond delay="0"/>
                                  </p:stCondLst>
                                  <p:childTnLst>
                                    <p:animEffect transition="out" filter="strips(downLeft)">
                                      <p:cBhvr>
                                        <p:cTn id="36" dur="500"/>
                                        <p:tgtEl>
                                          <p:spTgt spid="27"/>
                                        </p:tgtEl>
                                      </p:cBhvr>
                                    </p:animEffect>
                                    <p:set>
                                      <p:cBhvr>
                                        <p:cTn id="37" dur="1" fill="hold">
                                          <p:stCondLst>
                                            <p:cond delay="499"/>
                                          </p:stCondLst>
                                        </p:cTn>
                                        <p:tgtEl>
                                          <p:spTgt spid="2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8" presetClass="exit" presetSubtype="12" fill="hold" grpId="0" nodeType="clickEffect">
                                  <p:stCondLst>
                                    <p:cond delay="0"/>
                                  </p:stCondLst>
                                  <p:childTnLst>
                                    <p:animEffect transition="out" filter="strips(downLeft)">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8" presetClass="exit" presetSubtype="12" fill="hold" grpId="0" nodeType="clickEffect">
                                  <p:stCondLst>
                                    <p:cond delay="0"/>
                                  </p:stCondLst>
                                  <p:childTnLst>
                                    <p:animEffect transition="out" filter="strips(downLeft)">
                                      <p:cBhvr>
                                        <p:cTn id="46" dur="500"/>
                                        <p:tgtEl>
                                          <p:spTgt spid="30"/>
                                        </p:tgtEl>
                                      </p:cBhvr>
                                    </p:animEffect>
                                    <p:set>
                                      <p:cBhvr>
                                        <p:cTn id="47" dur="1" fill="hold">
                                          <p:stCondLst>
                                            <p:cond delay="499"/>
                                          </p:stCondLst>
                                        </p:cTn>
                                        <p:tgtEl>
                                          <p:spTgt spid="3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8" presetClass="exit" presetSubtype="12" fill="hold" grpId="0" nodeType="clickEffect">
                                  <p:stCondLst>
                                    <p:cond delay="0"/>
                                  </p:stCondLst>
                                  <p:childTnLst>
                                    <p:animEffect transition="out" filter="strips(downLeft)">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4" grpId="0" animBg="1"/>
      <p:bldP spid="25" grpId="0" animBg="1"/>
      <p:bldP spid="26" grpId="0" animBg="1"/>
      <p:bldP spid="27" grpId="0" animBg="1"/>
      <p:bldP spid="28" grpId="0" animBg="1"/>
      <p:bldP spid="2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4066923"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#1 : Connaitre son public</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71550" y="1311275"/>
            <a:ext cx="7813673"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Eviter une avalanche de graphiques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Contenu adapté au public</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S’adapter à la demande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S’assurer des visualisations et du niveau de détail</a:t>
            </a:r>
          </a:p>
          <a:p>
            <a:endParaRPr lang="en-US" dirty="0">
              <a:latin typeface="Arial" panose="020B0604020202020204" pitchFamily="34" charset="0"/>
            </a:endParaRPr>
          </a:p>
        </p:txBody>
      </p:sp>
    </p:spTree>
    <p:extLst>
      <p:ext uri="{BB962C8B-B14F-4D97-AF65-F5344CB8AC3E}">
        <p14:creationId xmlns:p14="http://schemas.microsoft.com/office/powerpoint/2010/main" val="2956145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09618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#2 : Définir les objectifs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75099" y="1311275"/>
            <a:ext cx="7723673"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Eviter une avalanche de graphiques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Contenu adapté au public</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S’adapter à la demande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S’assurer des visualisations et du niveau de détail</a:t>
            </a:r>
          </a:p>
          <a:p>
            <a:endParaRPr lang="en-US" dirty="0">
              <a:latin typeface="Arial" panose="020B0604020202020204" pitchFamily="34" charset="0"/>
            </a:endParaRPr>
          </a:p>
        </p:txBody>
      </p:sp>
    </p:spTree>
    <p:extLst>
      <p:ext uri="{BB962C8B-B14F-4D97-AF65-F5344CB8AC3E}">
        <p14:creationId xmlns:p14="http://schemas.microsoft.com/office/powerpoint/2010/main" val="112929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955236"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#3 : Choisir le bon type de graphique</a:t>
            </a:r>
          </a:p>
        </p:txBody>
      </p:sp>
      <p:pic>
        <p:nvPicPr>
          <p:cNvPr id="24" name="Picture 2" descr="Représentation visuelle d'un graphique linéaire pour les méthodes de vente">
            <a:extLst>
              <a:ext uri="{FF2B5EF4-FFF2-40B4-BE49-F238E27FC236}">
                <a16:creationId xmlns:a16="http://schemas.microsoft.com/office/drawing/2014/main" id="{22F7E5A2-4EB5-421B-BA88-BDEA52E52D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48358" y="1908261"/>
            <a:ext cx="3327235" cy="1735708"/>
          </a:xfrm>
          <a:prstGeom prst="rect">
            <a:avLst/>
          </a:prstGeom>
          <a:solidFill>
            <a:srgbClr val="FFFFFF"/>
          </a:solidFill>
        </p:spPr>
      </p:pic>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4572000" y="1311275"/>
            <a:ext cx="337493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en-US" sz="1200" b="1" dirty="0" err="1">
                <a:latin typeface="Arial" panose="020B0604020202020204" pitchFamily="34" charset="0"/>
                <a:cs typeface="Arial" panose="020B0604020202020204" pitchFamily="34" charset="0"/>
              </a:rPr>
              <a:t>Graphique</a:t>
            </a:r>
            <a:r>
              <a:rPr lang="en-US" sz="1200" b="1" dirty="0">
                <a:latin typeface="Arial" panose="020B0604020202020204" pitchFamily="34" charset="0"/>
                <a:cs typeface="Arial" panose="020B0604020202020204" pitchFamily="34" charset="0"/>
              </a:rPr>
              <a:t> </a:t>
            </a:r>
            <a:r>
              <a:rPr lang="fr-FR" sz="1200" b="1" dirty="0">
                <a:latin typeface="Arial" panose="020B0604020202020204" pitchFamily="34" charset="0"/>
                <a:cs typeface="Arial" panose="020B0604020202020204" pitchFamily="34" charset="0"/>
              </a:rPr>
              <a:t>linéaire</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séries</a:t>
            </a:r>
            <a:r>
              <a:rPr lang="en-US" sz="1200"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d’ensembles</a:t>
            </a:r>
            <a:r>
              <a:rPr lang="en-US" sz="1200" dirty="0">
                <a:latin typeface="Arial" panose="020B0604020202020204" pitchFamily="34" charset="0"/>
                <a:cs typeface="Arial" panose="020B0604020202020204" pitchFamily="34" charset="0"/>
              </a:rPr>
              <a:t> sur </a:t>
            </a:r>
            <a:r>
              <a:rPr lang="en-US" sz="1200" dirty="0" err="1">
                <a:latin typeface="Arial" panose="020B0604020202020204" pitchFamily="34" charset="0"/>
                <a:cs typeface="Arial" panose="020B0604020202020204" pitchFamily="34" charset="0"/>
              </a:rPr>
              <a:t>une</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période</a:t>
            </a:r>
            <a:r>
              <a:rPr lang="en-US" sz="1200" dirty="0">
                <a:latin typeface="Arial" panose="020B0604020202020204" pitchFamily="34" charset="0"/>
                <a:cs typeface="Arial" panose="020B0604020202020204" pitchFamily="34" charset="0"/>
              </a:rPr>
              <a:t> de temps</a:t>
            </a:r>
          </a:p>
          <a:p>
            <a:pPr>
              <a:buClr>
                <a:srgbClr val="00A39B"/>
              </a:buClr>
            </a:pPr>
            <a:r>
              <a:rPr lang="fr-FR" sz="1200" b="1" dirty="0">
                <a:latin typeface="Arial" panose="020B0604020202020204" pitchFamily="34" charset="0"/>
                <a:cs typeface="Arial" panose="020B0604020202020204" pitchFamily="34" charset="0"/>
              </a:rPr>
              <a:t>Graphique numérique </a:t>
            </a:r>
            <a:r>
              <a:rPr lang="fr-FR" sz="1200" dirty="0">
                <a:latin typeface="Arial" panose="020B0604020202020204" pitchFamily="34" charset="0"/>
                <a:cs typeface="Arial" panose="020B0604020202020204" pitchFamily="34" charset="0"/>
              </a:rPr>
              <a:t>: représentation d’un aperçu immédiat</a:t>
            </a:r>
          </a:p>
          <a:p>
            <a:pPr>
              <a:buClr>
                <a:srgbClr val="00A39B"/>
              </a:buClr>
            </a:pPr>
            <a:r>
              <a:rPr lang="en-US" sz="1200" b="1" dirty="0">
                <a:latin typeface="Arial" panose="020B0604020202020204" pitchFamily="34" charset="0"/>
                <a:cs typeface="Arial" panose="020B0604020202020204" pitchFamily="34" charset="0"/>
              </a:rPr>
              <a:t>Carte</a:t>
            </a:r>
            <a:r>
              <a:rPr lang="en-US" sz="1200" dirty="0">
                <a:latin typeface="Arial" panose="020B0604020202020204" pitchFamily="34" charset="0"/>
                <a:cs typeface="Arial" panose="020B0604020202020204" pitchFamily="34" charset="0"/>
              </a:rPr>
              <a:t> : </a:t>
            </a:r>
            <a:r>
              <a:rPr lang="fr-FR" sz="1200" dirty="0">
                <a:latin typeface="Arial" panose="020B0604020202020204" pitchFamily="34" charset="0"/>
                <a:cs typeface="Arial" panose="020B0604020202020204" pitchFamily="34" charset="0"/>
              </a:rPr>
              <a:t>informations</a:t>
            </a:r>
            <a:r>
              <a:rPr lang="en-US" sz="1200"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géographiques</a:t>
            </a:r>
          </a:p>
          <a:p>
            <a:pPr>
              <a:buClr>
                <a:srgbClr val="00A39B"/>
              </a:buClr>
            </a:pPr>
            <a:r>
              <a:rPr lang="fr-FR" sz="1200" b="1" dirty="0">
                <a:latin typeface="Arial" panose="020B0604020202020204" pitchFamily="34" charset="0"/>
                <a:cs typeface="Arial" panose="020B0604020202020204" pitchFamily="34" charset="0"/>
              </a:rPr>
              <a:t>Diagramme</a:t>
            </a:r>
            <a:r>
              <a:rPr lang="en-US" sz="1200" b="1" dirty="0">
                <a:latin typeface="Arial" panose="020B0604020202020204" pitchFamily="34" charset="0"/>
                <a:cs typeface="Arial" panose="020B0604020202020204" pitchFamily="34" charset="0"/>
              </a:rPr>
              <a:t> </a:t>
            </a:r>
            <a:r>
              <a:rPr lang="fr-FR" sz="1200" b="1" dirty="0">
                <a:latin typeface="Arial" panose="020B0604020202020204" pitchFamily="34" charset="0"/>
                <a:cs typeface="Arial" panose="020B0604020202020204" pitchFamily="34" charset="0"/>
              </a:rPr>
              <a:t>circulaire </a:t>
            </a:r>
            <a:r>
              <a:rPr lang="en-US" sz="1200"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démontre la composition proportionnelle d'une certaine variable </a:t>
            </a:r>
          </a:p>
          <a:p>
            <a:pPr>
              <a:buClr>
                <a:srgbClr val="00A39B"/>
              </a:buClr>
            </a:pPr>
            <a:r>
              <a:rPr lang="fr-FR" sz="1200" b="1" dirty="0">
                <a:latin typeface="Arial" panose="020B0604020202020204" pitchFamily="34" charset="0"/>
                <a:cs typeface="Arial" panose="020B0604020202020204" pitchFamily="34" charset="0"/>
              </a:rPr>
              <a:t>Tableaux à jauge </a:t>
            </a:r>
            <a:r>
              <a:rPr lang="fr-FR" sz="1200" dirty="0">
                <a:latin typeface="Arial" panose="020B0604020202020204" pitchFamily="34" charset="0"/>
                <a:cs typeface="Arial" panose="020B0604020202020204" pitchFamily="34" charset="0"/>
              </a:rPr>
              <a:t>: indicateurs de performance/ tendance</a:t>
            </a:r>
          </a:p>
          <a:p>
            <a:endParaRPr lang="en-US" sz="1200" dirty="0">
              <a:latin typeface="Arial" panose="020B0604020202020204" pitchFamily="34" charset="0"/>
              <a:cs typeface="Arial" panose="020B0604020202020204" pitchFamily="34" charset="0"/>
            </a:endParaRPr>
          </a:p>
        </p:txBody>
      </p:sp>
      <p:pic>
        <p:nvPicPr>
          <p:cNvPr id="26" name="Picture 4" descr="Le graphique numérique est l'une des techniques de visualisation des données qui peut présenter le montant immédiat des ventes générées en un an">
            <a:extLst>
              <a:ext uri="{FF2B5EF4-FFF2-40B4-BE49-F238E27FC236}">
                <a16:creationId xmlns:a16="http://schemas.microsoft.com/office/drawing/2014/main" id="{325A0F88-7C54-499A-98AE-EE0BECDCDC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9006" y="1843608"/>
            <a:ext cx="3572994" cy="17864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ans cet exemple, les méthodes de visualisation des données sont représentées par un graphique cartographique, où vous pouvez facilement voir les différences de sessions par continent">
            <a:extLst>
              <a:ext uri="{FF2B5EF4-FFF2-40B4-BE49-F238E27FC236}">
                <a16:creationId xmlns:a16="http://schemas.microsoft.com/office/drawing/2014/main" id="{5903B17A-B112-4A06-B36D-54107886A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880" y="1771600"/>
            <a:ext cx="3374937" cy="19307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Les concepts de visualisation des données peuvent être présentés par un simple graphique à secteurs">
            <a:extLst>
              <a:ext uri="{FF2B5EF4-FFF2-40B4-BE49-F238E27FC236}">
                <a16:creationId xmlns:a16="http://schemas.microsoft.com/office/drawing/2014/main" id="{14E6D8A0-9041-44A6-9874-E78CC197E46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97684" y="1185098"/>
            <a:ext cx="3269523" cy="28512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Graphique financier du ratio des charges d'exploitation">
            <a:extLst>
              <a:ext uri="{FF2B5EF4-FFF2-40B4-BE49-F238E27FC236}">
                <a16:creationId xmlns:a16="http://schemas.microsoft.com/office/drawing/2014/main" id="{8411FA1D-C5DD-4337-BE14-34986B0C2D2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051952" y="1195012"/>
            <a:ext cx="3413662" cy="2794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40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anim calcmode="lin" valueType="num">
                                      <p:cBhvr additive="base">
                                        <p:cTn id="11"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xEl>
                                              <p:pRg st="2" end="2"/>
                                            </p:txEl>
                                          </p:spTgt>
                                        </p:tgtEl>
                                        <p:attrNameLst>
                                          <p:attrName>style.visibility</p:attrName>
                                        </p:attrNameLst>
                                      </p:cBhvr>
                                      <p:to>
                                        <p:strVal val="visible"/>
                                      </p:to>
                                    </p:set>
                                    <p:anim calcmode="lin" valueType="num">
                                      <p:cBhvr additive="base">
                                        <p:cTn id="21"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xEl>
                                              <p:pRg st="3" end="3"/>
                                            </p:txEl>
                                          </p:spTgt>
                                        </p:tgtEl>
                                        <p:attrNameLst>
                                          <p:attrName>style.visibility</p:attrName>
                                        </p:attrNameLst>
                                      </p:cBhvr>
                                      <p:to>
                                        <p:strVal val="visible"/>
                                      </p:to>
                                    </p:set>
                                    <p:anim calcmode="lin" valueType="num">
                                      <p:cBhvr additive="base">
                                        <p:cTn id="31"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xEl>
                                              <p:pRg st="4" end="4"/>
                                            </p:txEl>
                                          </p:spTgt>
                                        </p:tgtEl>
                                        <p:attrNameLst>
                                          <p:attrName>style.visibility</p:attrName>
                                        </p:attrNameLst>
                                      </p:cBhvr>
                                      <p:to>
                                        <p:strVal val="visible"/>
                                      </p:to>
                                    </p:set>
                                    <p:anim calcmode="lin" valueType="num">
                                      <p:cBhvr additive="base">
                                        <p:cTn id="41"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4410737"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#3 : Choisir le bon type de graphique</a:t>
            </a:r>
          </a:p>
          <a:p>
            <a:pPr marL="0" indent="0">
              <a:buNone/>
            </a:pPr>
            <a:r>
              <a:rPr lang="fr-FR" sz="1600" b="1" dirty="0">
                <a:solidFill>
                  <a:srgbClr val="1E96D2"/>
                </a:solidFill>
                <a:latin typeface="Arial" panose="020B0604020202020204" pitchFamily="34" charset="0"/>
                <a:cs typeface="Arial" panose="020B0604020202020204" pitchFamily="34" charset="0"/>
              </a:rPr>
              <a:t>Catalogue de visualisations</a:t>
            </a:r>
          </a:p>
        </p:txBody>
      </p:sp>
      <p:pic>
        <p:nvPicPr>
          <p:cNvPr id="16" name="Espace réservé du contenu 4">
            <a:extLst>
              <a:ext uri="{FF2B5EF4-FFF2-40B4-BE49-F238E27FC236}">
                <a16:creationId xmlns:a16="http://schemas.microsoft.com/office/drawing/2014/main" id="{D233AEB4-4F59-469B-9630-680620FB07A7}"/>
              </a:ext>
            </a:extLst>
          </p:cNvPr>
          <p:cNvPicPr>
            <a:picLocks noChangeAspect="1"/>
          </p:cNvPicPr>
          <p:nvPr/>
        </p:nvPicPr>
        <p:blipFill rotWithShape="1">
          <a:blip r:embed="rId3"/>
          <a:srcRect l="5956" t="27710" r="8369" b="8961"/>
          <a:stretch/>
        </p:blipFill>
        <p:spPr>
          <a:xfrm>
            <a:off x="1583533" y="1617522"/>
            <a:ext cx="5976933" cy="2483920"/>
          </a:xfrm>
          <a:prstGeom prst="rect">
            <a:avLst/>
          </a:prstGeom>
        </p:spPr>
      </p:pic>
    </p:spTree>
    <p:extLst>
      <p:ext uri="{BB962C8B-B14F-4D97-AF65-F5344CB8AC3E}">
        <p14:creationId xmlns:p14="http://schemas.microsoft.com/office/powerpoint/2010/main" val="57080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11081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#4 : Tirer parti de la théorie des couleurs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71550" y="1311949"/>
            <a:ext cx="3111969"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Sélectionner la bonne palette de couleurs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Jeu de couleurs cohérent</a:t>
            </a:r>
          </a:p>
          <a:p>
            <a:pPr marL="0" indent="0">
              <a:buNone/>
            </a:pPr>
            <a:endParaRPr lang="en-US" sz="1200" dirty="0">
              <a:latin typeface="Arial" panose="020B0604020202020204" pitchFamily="34" charset="0"/>
              <a:cs typeface="Arial" panose="020B0604020202020204" pitchFamily="34" charset="0"/>
            </a:endParaRPr>
          </a:p>
        </p:txBody>
      </p:sp>
      <p:pic>
        <p:nvPicPr>
          <p:cNvPr id="30" name="Picture 10" descr="Graphique financier du ratio des charges d'exploitation">
            <a:extLst>
              <a:ext uri="{FF2B5EF4-FFF2-40B4-BE49-F238E27FC236}">
                <a16:creationId xmlns:a16="http://schemas.microsoft.com/office/drawing/2014/main" id="{DEE08009-9CD2-4DD9-B2BC-FA3CDF902D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083519" y="1310275"/>
            <a:ext cx="2434135" cy="19925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Neumorphism - Dataviz neumorphism ux user interface ui design ui inspiration skeuomorph product design graphs data visualization dataviz components">
            <a:extLst>
              <a:ext uri="{FF2B5EF4-FFF2-40B4-BE49-F238E27FC236}">
                <a16:creationId xmlns:a16="http://schemas.microsoft.com/office/drawing/2014/main" id="{A01AC30C-B5A4-4EC3-9189-9CB275B0A63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19277" t="3665" r="19056" b="3068"/>
          <a:stretch/>
        </p:blipFill>
        <p:spPr bwMode="auto">
          <a:xfrm>
            <a:off x="6359796" y="1505622"/>
            <a:ext cx="2338976" cy="2653138"/>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D04A0DDB-99F4-4701-B48F-DF8C976FB38A}"/>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Lst>
          </a:blip>
          <a:srcRect t="19348" r="53729" b="44050"/>
          <a:stretch/>
        </p:blipFill>
        <p:spPr>
          <a:xfrm>
            <a:off x="1019401" y="2509063"/>
            <a:ext cx="3309066" cy="1471671"/>
          </a:xfrm>
          <a:prstGeom prst="rect">
            <a:avLst/>
          </a:prstGeom>
        </p:spPr>
      </p:pic>
    </p:spTree>
    <p:extLst>
      <p:ext uri="{BB962C8B-B14F-4D97-AF65-F5344CB8AC3E}">
        <p14:creationId xmlns:p14="http://schemas.microsoft.com/office/powerpoint/2010/main" val="3703070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3935249"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#4 : Tirer parti de la théorie des couleurs</a:t>
            </a:r>
          </a:p>
          <a:p>
            <a:pPr marL="0" indent="0">
              <a:buNone/>
            </a:pPr>
            <a:r>
              <a:rPr lang="fr-FR" sz="1600" b="1" dirty="0">
                <a:solidFill>
                  <a:srgbClr val="1E96D2"/>
                </a:solidFill>
                <a:latin typeface="Arial" panose="020B0604020202020204" pitchFamily="34" charset="0"/>
                <a:cs typeface="Arial" panose="020B0604020202020204" pitchFamily="34" charset="0"/>
              </a:rPr>
              <a:t>Principes de perception Gestalt</a:t>
            </a:r>
          </a:p>
        </p:txBody>
      </p:sp>
      <p:pic>
        <p:nvPicPr>
          <p:cNvPr id="24" name="Image 23">
            <a:extLst>
              <a:ext uri="{FF2B5EF4-FFF2-40B4-BE49-F238E27FC236}">
                <a16:creationId xmlns:a16="http://schemas.microsoft.com/office/drawing/2014/main" id="{181BE7DE-90CB-421F-BF5E-0E8F4BEA2D68}"/>
              </a:ext>
            </a:extLst>
          </p:cNvPr>
          <p:cNvPicPr>
            <a:picLocks noChangeAspect="1"/>
          </p:cNvPicPr>
          <p:nvPr/>
        </p:nvPicPr>
        <p:blipFill rotWithShape="1">
          <a:blip r:embed="rId3"/>
          <a:srcRect t="9895" b="5807"/>
          <a:stretch/>
        </p:blipFill>
        <p:spPr>
          <a:xfrm>
            <a:off x="1274700" y="1505622"/>
            <a:ext cx="6623174" cy="3140516"/>
          </a:xfrm>
          <a:prstGeom prst="rect">
            <a:avLst/>
          </a:prstGeom>
          <a:noFill/>
        </p:spPr>
      </p:pic>
    </p:spTree>
    <p:extLst>
      <p:ext uri="{BB962C8B-B14F-4D97-AF65-F5344CB8AC3E}">
        <p14:creationId xmlns:p14="http://schemas.microsoft.com/office/powerpoint/2010/main" val="3694677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3993771"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#4 : Tirer parti de la théorie des couleurs</a:t>
            </a:r>
          </a:p>
          <a:p>
            <a:pPr marL="0" indent="0">
              <a:buNone/>
            </a:pPr>
            <a:r>
              <a:rPr lang="fr-FR" sz="1600" b="1" dirty="0">
                <a:solidFill>
                  <a:srgbClr val="1E96D2"/>
                </a:solidFill>
                <a:latin typeface="Arial" panose="020B0604020202020204" pitchFamily="34" charset="0"/>
                <a:cs typeface="Arial" panose="020B0604020202020204" pitchFamily="34" charset="0"/>
              </a:rPr>
              <a:t>Type de couleur</a:t>
            </a:r>
          </a:p>
        </p:txBody>
      </p:sp>
      <p:pic>
        <p:nvPicPr>
          <p:cNvPr id="11" name="Image 10">
            <a:extLst>
              <a:ext uri="{FF2B5EF4-FFF2-40B4-BE49-F238E27FC236}">
                <a16:creationId xmlns:a16="http://schemas.microsoft.com/office/drawing/2014/main" id="{2F3AE8E2-4A90-4F98-9D01-11DE1A72FED1}"/>
              </a:ext>
            </a:extLst>
          </p:cNvPr>
          <p:cNvPicPr>
            <a:picLocks noChangeAspect="1"/>
          </p:cNvPicPr>
          <p:nvPr/>
        </p:nvPicPr>
        <p:blipFill rotWithShape="1">
          <a:blip r:embed="rId3"/>
          <a:srcRect b="6622"/>
          <a:stretch/>
        </p:blipFill>
        <p:spPr>
          <a:xfrm>
            <a:off x="1500858" y="1183052"/>
            <a:ext cx="6142283" cy="3226259"/>
          </a:xfrm>
          <a:prstGeom prst="rect">
            <a:avLst/>
          </a:prstGeom>
          <a:noFill/>
        </p:spPr>
      </p:pic>
    </p:spTree>
    <p:extLst>
      <p:ext uri="{BB962C8B-B14F-4D97-AF65-F5344CB8AC3E}">
        <p14:creationId xmlns:p14="http://schemas.microsoft.com/office/powerpoint/2010/main" val="128284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D44F79-564F-27CF-29BB-C29D1299A1D0}"/>
              </a:ext>
            </a:extLst>
          </p:cNvPr>
          <p:cNvSpPr/>
          <p:nvPr/>
        </p:nvSpPr>
        <p:spPr>
          <a:xfrm>
            <a:off x="0" y="0"/>
            <a:ext cx="9144000" cy="5143500"/>
          </a:xfrm>
          <a:prstGeom prst="rect">
            <a:avLst/>
          </a:prstGeom>
          <a:solidFill>
            <a:srgbClr val="00A69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75026504-8684-A428-E51C-E32CF82E3B7F}"/>
              </a:ext>
            </a:extLst>
          </p:cNvPr>
          <p:cNvPicPr>
            <a:picLocks noChangeAspect="1"/>
          </p:cNvPicPr>
          <p:nvPr/>
        </p:nvPicPr>
        <p:blipFill>
          <a:blip r:embed="rId3"/>
          <a:stretch>
            <a:fillRect/>
          </a:stretch>
        </p:blipFill>
        <p:spPr>
          <a:xfrm>
            <a:off x="6644339" y="653456"/>
            <a:ext cx="1872000" cy="1926419"/>
          </a:xfrm>
          <a:prstGeom prst="rect">
            <a:avLst/>
          </a:prstGeom>
        </p:spPr>
      </p:pic>
      <p:sp>
        <p:nvSpPr>
          <p:cNvPr id="7" name="Text Placeholder 10">
            <a:extLst>
              <a:ext uri="{FF2B5EF4-FFF2-40B4-BE49-F238E27FC236}">
                <a16:creationId xmlns:a16="http://schemas.microsoft.com/office/drawing/2014/main" id="{8E2C4E3A-B669-B424-479C-855FF2919FDF}"/>
              </a:ext>
            </a:extLst>
          </p:cNvPr>
          <p:cNvSpPr txBox="1">
            <a:spLocks/>
          </p:cNvSpPr>
          <p:nvPr/>
        </p:nvSpPr>
        <p:spPr>
          <a:xfrm>
            <a:off x="971550" y="1311275"/>
            <a:ext cx="5040000"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000" b="1">
                <a:latin typeface="Arial" panose="020B0604020202020204" pitchFamily="34" charset="0"/>
                <a:cs typeface="Arial" panose="020B0604020202020204" pitchFamily="34" charset="0"/>
              </a:rPr>
              <a:t>Objectifs pédagogiques de ce module</a:t>
            </a:r>
          </a:p>
        </p:txBody>
      </p:sp>
      <p:sp>
        <p:nvSpPr>
          <p:cNvPr id="8" name="Text Placeholder 7">
            <a:extLst>
              <a:ext uri="{FF2B5EF4-FFF2-40B4-BE49-F238E27FC236}">
                <a16:creationId xmlns:a16="http://schemas.microsoft.com/office/drawing/2014/main" id="{CE80434A-89E6-AB4A-A233-C52A0A263BF9}"/>
              </a:ext>
            </a:extLst>
          </p:cNvPr>
          <p:cNvSpPr txBox="1">
            <a:spLocks/>
          </p:cNvSpPr>
          <p:nvPr/>
        </p:nvSpPr>
        <p:spPr>
          <a:xfrm>
            <a:off x="1246187" y="1948373"/>
            <a:ext cx="4320000" cy="261260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Savoir transformer les données en informations</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Savoir utiliser les outils de data visualisation pour aider à la prise de décision</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Connaitre les différentes branches de l’Intelligence Artificielle</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Savoir quel type de technique (algorithme) utiliser selon la problématique</a:t>
            </a:r>
          </a:p>
        </p:txBody>
      </p:sp>
      <p:sp>
        <p:nvSpPr>
          <p:cNvPr id="12" name="Text Placeholder 7">
            <a:extLst>
              <a:ext uri="{FF2B5EF4-FFF2-40B4-BE49-F238E27FC236}">
                <a16:creationId xmlns:a16="http://schemas.microsoft.com/office/drawing/2014/main" id="{C7A041A9-AA21-8B4A-93ED-0FD2B1FCCC39}"/>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900" i="1" dirty="0">
                <a:solidFill>
                  <a:srgbClr val="323232"/>
                </a:solidFill>
                <a:latin typeface="Arial" panose="020B0604020202020204" pitchFamily="34" charset="0"/>
                <a:cs typeface="Arial" panose="020B0604020202020204" pitchFamily="34" charset="0"/>
              </a:rPr>
              <a:t>MAÎTRISE DE L’IA ET DE LA DATAVIZ</a:t>
            </a:r>
            <a:r>
              <a:rPr lang="en-US" sz="900" i="1" dirty="0">
                <a:solidFill>
                  <a:srgbClr val="323232"/>
                </a:solidFill>
                <a:latin typeface="Arial" panose="020B0604020202020204" pitchFamily="34" charset="0"/>
                <a:cs typeface="Arial" panose="020B0604020202020204" pitchFamily="34" charset="0"/>
              </a:rPr>
              <a:t>  </a:t>
            </a:r>
          </a:p>
        </p:txBody>
      </p:sp>
      <p:pic>
        <p:nvPicPr>
          <p:cNvPr id="2" name="Image 1">
            <a:extLst>
              <a:ext uri="{FF2B5EF4-FFF2-40B4-BE49-F238E27FC236}">
                <a16:creationId xmlns:a16="http://schemas.microsoft.com/office/drawing/2014/main" id="{8AA5FFCC-72F5-CD4F-8130-D9FC3EF031B4}"/>
              </a:ext>
            </a:extLst>
          </p:cNvPr>
          <p:cNvPicPr>
            <a:picLocks noChangeAspect="1"/>
          </p:cNvPicPr>
          <p:nvPr/>
        </p:nvPicPr>
        <p:blipFill>
          <a:blip r:embed="rId4"/>
          <a:stretch>
            <a:fillRect/>
          </a:stretch>
        </p:blipFill>
        <p:spPr>
          <a:xfrm>
            <a:off x="971550" y="1933653"/>
            <a:ext cx="216000" cy="216000"/>
          </a:xfrm>
          <a:prstGeom prst="rect">
            <a:avLst/>
          </a:prstGeom>
        </p:spPr>
      </p:pic>
      <p:pic>
        <p:nvPicPr>
          <p:cNvPr id="10" name="Image 9">
            <a:extLst>
              <a:ext uri="{FF2B5EF4-FFF2-40B4-BE49-F238E27FC236}">
                <a16:creationId xmlns:a16="http://schemas.microsoft.com/office/drawing/2014/main" id="{324455D4-D674-2240-B47F-4410D5D0D459}"/>
              </a:ext>
            </a:extLst>
          </p:cNvPr>
          <p:cNvPicPr>
            <a:picLocks noChangeAspect="1"/>
          </p:cNvPicPr>
          <p:nvPr/>
        </p:nvPicPr>
        <p:blipFill>
          <a:blip r:embed="rId4"/>
          <a:stretch>
            <a:fillRect/>
          </a:stretch>
        </p:blipFill>
        <p:spPr>
          <a:xfrm>
            <a:off x="971550" y="2193929"/>
            <a:ext cx="216000" cy="216000"/>
          </a:xfrm>
          <a:prstGeom prst="rect">
            <a:avLst/>
          </a:prstGeom>
        </p:spPr>
      </p:pic>
      <p:pic>
        <p:nvPicPr>
          <p:cNvPr id="11" name="Image 10">
            <a:extLst>
              <a:ext uri="{FF2B5EF4-FFF2-40B4-BE49-F238E27FC236}">
                <a16:creationId xmlns:a16="http://schemas.microsoft.com/office/drawing/2014/main" id="{81BD9098-2D30-4547-A0D6-07C443D48942}"/>
              </a:ext>
            </a:extLst>
          </p:cNvPr>
          <p:cNvPicPr>
            <a:picLocks noChangeAspect="1"/>
          </p:cNvPicPr>
          <p:nvPr/>
        </p:nvPicPr>
        <p:blipFill>
          <a:blip r:embed="rId4"/>
          <a:stretch>
            <a:fillRect/>
          </a:stretch>
        </p:blipFill>
        <p:spPr>
          <a:xfrm>
            <a:off x="971550" y="2646886"/>
            <a:ext cx="216000" cy="216000"/>
          </a:xfrm>
          <a:prstGeom prst="rect">
            <a:avLst/>
          </a:prstGeom>
        </p:spPr>
      </p:pic>
      <p:pic>
        <p:nvPicPr>
          <p:cNvPr id="13" name="Image 12">
            <a:extLst>
              <a:ext uri="{FF2B5EF4-FFF2-40B4-BE49-F238E27FC236}">
                <a16:creationId xmlns:a16="http://schemas.microsoft.com/office/drawing/2014/main" id="{281BCD54-A4CB-1C43-83F9-3AA601AAAC0B}"/>
              </a:ext>
            </a:extLst>
          </p:cNvPr>
          <p:cNvPicPr>
            <a:picLocks noChangeAspect="1"/>
          </p:cNvPicPr>
          <p:nvPr/>
        </p:nvPicPr>
        <p:blipFill>
          <a:blip r:embed="rId4"/>
          <a:stretch>
            <a:fillRect/>
          </a:stretch>
        </p:blipFill>
        <p:spPr>
          <a:xfrm>
            <a:off x="971550" y="2891908"/>
            <a:ext cx="216000" cy="216000"/>
          </a:xfrm>
          <a:prstGeom prst="rect">
            <a:avLst/>
          </a:prstGeom>
        </p:spPr>
      </p:pic>
    </p:spTree>
    <p:extLst>
      <p:ext uri="{BB962C8B-B14F-4D97-AF65-F5344CB8AC3E}">
        <p14:creationId xmlns:p14="http://schemas.microsoft.com/office/powerpoint/2010/main" val="728348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94988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#5 : Gérer vos Big Data</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75099" y="1311949"/>
            <a:ext cx="4714660"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Découvrez quelles données sont disponibles et précieuses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Garantir une gestion fluide des informations entre les services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Gardez vos données protégées et vos systèmes de traitement des données simples, compréhensibles et mis à jour</a:t>
            </a:r>
          </a:p>
          <a:p>
            <a:pPr marL="0" indent="0">
              <a:buNone/>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8260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4015717"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#6 : Utiliser l’ordre, la mise en page</a:t>
            </a:r>
            <a:br>
              <a:rPr lang="fr-FR" sz="2400" b="1" dirty="0">
                <a:solidFill>
                  <a:srgbClr val="00A69C"/>
                </a:solidFill>
                <a:latin typeface="Arial" panose="020B0604020202020204" pitchFamily="34" charset="0"/>
                <a:cs typeface="Arial" panose="020B0604020202020204" pitchFamily="34" charset="0"/>
              </a:rPr>
            </a:br>
            <a:r>
              <a:rPr lang="fr-FR" sz="2400" b="1" dirty="0">
                <a:solidFill>
                  <a:srgbClr val="00A69C"/>
                </a:solidFill>
                <a:latin typeface="Arial" panose="020B0604020202020204" pitchFamily="34" charset="0"/>
                <a:cs typeface="Arial" panose="020B0604020202020204" pitchFamily="34" charset="0"/>
              </a:rPr>
              <a:t>et la hiérarchie</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71550" y="1505622"/>
            <a:ext cx="3934679"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Créer une hiérarchie clairement étiquetée des données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Utiliser un système qui vous convient (code couleur, numérique, etc.)</a:t>
            </a:r>
          </a:p>
          <a:p>
            <a:pPr marL="0" indent="0">
              <a:buNone/>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647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3979141"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#7 : Utiliser les nuages de mots et les Network </a:t>
            </a:r>
            <a:r>
              <a:rPr lang="fr-FR" sz="2400" b="1" dirty="0" err="1">
                <a:solidFill>
                  <a:srgbClr val="00A69C"/>
                </a:solidFill>
                <a:latin typeface="Arial" panose="020B0604020202020204" pitchFamily="34" charset="0"/>
                <a:cs typeface="Arial" panose="020B0604020202020204" pitchFamily="34" charset="0"/>
              </a:rPr>
              <a:t>Diagrams</a:t>
            </a:r>
            <a:r>
              <a:rPr lang="fr-FR" sz="2400" b="1" dirty="0">
                <a:solidFill>
                  <a:srgbClr val="00A69C"/>
                </a:solidFill>
                <a:latin typeface="Arial" panose="020B0604020202020204" pitchFamily="34" charset="0"/>
                <a:cs typeface="Arial" panose="020B0604020202020204" pitchFamily="34" charset="0"/>
              </a:rPr>
              <a:t> </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71550" y="1435031"/>
            <a:ext cx="3748796" cy="2932128"/>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A39B"/>
              </a:buClr>
              <a:buNone/>
            </a:pPr>
            <a:r>
              <a:rPr lang="fr-FR" sz="1200" dirty="0">
                <a:latin typeface="Arial" panose="020B0604020202020204" pitchFamily="34" charset="0"/>
                <a:cs typeface="Arial" panose="020B0604020202020204" pitchFamily="34" charset="0"/>
              </a:rPr>
              <a:t>Gérer des ensembles de données semi-structurés ou non structurés</a:t>
            </a:r>
          </a:p>
          <a:p>
            <a:pPr marL="0" indent="0">
              <a:buClr>
                <a:srgbClr val="00A39B"/>
              </a:buClr>
              <a:buNone/>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Un Network </a:t>
            </a:r>
            <a:r>
              <a:rPr lang="fr-FR" sz="1200" dirty="0" err="1">
                <a:latin typeface="Arial" panose="020B0604020202020204" pitchFamily="34" charset="0"/>
                <a:cs typeface="Arial" panose="020B0604020202020204" pitchFamily="34" charset="0"/>
              </a:rPr>
              <a:t>Diagrams</a:t>
            </a:r>
            <a:r>
              <a:rPr lang="fr-FR" sz="1200" dirty="0">
                <a:latin typeface="Arial" panose="020B0604020202020204" pitchFamily="34" charset="0"/>
                <a:cs typeface="Arial" panose="020B0604020202020204" pitchFamily="34" charset="0"/>
              </a:rPr>
              <a:t> est souvent utilisé pour dessiner un diagramme graphique d'un réseau</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Un nuage de mots est une image développée avec des mots, dans laquelle la taille de chaque mot indique sa fréquence ou son importance</a:t>
            </a: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pic>
        <p:nvPicPr>
          <p:cNvPr id="11" name="Picture 2" descr="Un exemple de technique de nuage de mots">
            <a:extLst>
              <a:ext uri="{FF2B5EF4-FFF2-40B4-BE49-F238E27FC236}">
                <a16:creationId xmlns:a16="http://schemas.microsoft.com/office/drawing/2014/main" id="{ADE292CE-7405-44A4-B3EC-CC1067AEA9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4490" y="1537589"/>
            <a:ext cx="4050898" cy="227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04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09618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#7 : Inclure les comparaisons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71550" y="1311949"/>
            <a:ext cx="5204597" cy="2932128"/>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A39B"/>
              </a:buClr>
              <a:buNone/>
            </a:pPr>
            <a:r>
              <a:rPr lang="fr-FR" sz="1200" dirty="0">
                <a:latin typeface="Arial" panose="020B0604020202020204" pitchFamily="34" charset="0"/>
                <a:cs typeface="Arial" panose="020B0604020202020204" pitchFamily="34" charset="0"/>
              </a:rPr>
              <a:t>En présentant deux diagrammes ensemble, chacun montrant des versions contrastées des mêmes informations sur une période donnée.</a:t>
            </a:r>
            <a:endParaRPr lang="en-US" sz="1200" dirty="0">
              <a:latin typeface="Arial" panose="020B0604020202020204" pitchFamily="34" charset="0"/>
              <a:cs typeface="Arial" panose="020B0604020202020204" pitchFamily="34" charset="0"/>
            </a:endParaRPr>
          </a:p>
          <a:p>
            <a:pPr marL="0" indent="0">
              <a:buClr>
                <a:srgbClr val="00A39B"/>
              </a:buClr>
              <a:buNone/>
            </a:pPr>
            <a:endParaRPr lang="fr-FR" sz="1200" dirty="0">
              <a:latin typeface="Arial" panose="020B0604020202020204" pitchFamily="34" charset="0"/>
              <a:cs typeface="Arial" panose="020B0604020202020204" pitchFamily="34" charset="0"/>
            </a:endParaRPr>
          </a:p>
        </p:txBody>
      </p:sp>
      <p:pic>
        <p:nvPicPr>
          <p:cNvPr id="12" name="Espace réservé du contenu 5" descr="Une image contenant texte, moniteur, capture d’écran, écran&#10;&#10;Description générée automatiquement">
            <a:extLst>
              <a:ext uri="{FF2B5EF4-FFF2-40B4-BE49-F238E27FC236}">
                <a16:creationId xmlns:a16="http://schemas.microsoft.com/office/drawing/2014/main" id="{945E3682-E467-404E-BD15-A16FD5C82B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55" t="15139" r="8024" b="10134"/>
          <a:stretch/>
        </p:blipFill>
        <p:spPr>
          <a:xfrm>
            <a:off x="2051564" y="2067695"/>
            <a:ext cx="5040872" cy="2310400"/>
          </a:xfrm>
          <a:prstGeom prst="rect">
            <a:avLst/>
          </a:prstGeom>
          <a:noFill/>
        </p:spPr>
      </p:pic>
    </p:spTree>
    <p:extLst>
      <p:ext uri="{BB962C8B-B14F-4D97-AF65-F5344CB8AC3E}">
        <p14:creationId xmlns:p14="http://schemas.microsoft.com/office/powerpoint/2010/main" val="2587522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3869413"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#9 : Raconter votre histoire</a:t>
            </a:r>
          </a:p>
        </p:txBody>
      </p:sp>
      <p:graphicFrame>
        <p:nvGraphicFramePr>
          <p:cNvPr id="17" name="Tableau 7">
            <a:extLst>
              <a:ext uri="{FF2B5EF4-FFF2-40B4-BE49-F238E27FC236}">
                <a16:creationId xmlns:a16="http://schemas.microsoft.com/office/drawing/2014/main" id="{1A31FE9F-D41E-4D12-8987-8A43284A700E}"/>
              </a:ext>
            </a:extLst>
          </p:cNvPr>
          <p:cNvGraphicFramePr>
            <a:graphicFrameLocks noGrp="1"/>
          </p:cNvGraphicFramePr>
          <p:nvPr>
            <p:extLst>
              <p:ext uri="{D42A27DB-BD31-4B8C-83A1-F6EECF244321}">
                <p14:modId xmlns:p14="http://schemas.microsoft.com/office/powerpoint/2010/main" val="1428154973"/>
              </p:ext>
            </p:extLst>
          </p:nvPr>
        </p:nvGraphicFramePr>
        <p:xfrm>
          <a:off x="1135501" y="1311275"/>
          <a:ext cx="6898477" cy="2950800"/>
        </p:xfrm>
        <a:graphic>
          <a:graphicData uri="http://schemas.openxmlformats.org/drawingml/2006/table">
            <a:tbl>
              <a:tblPr firstRow="1" bandRow="1">
                <a:tableStyleId>{0660B408-B3CF-4A94-85FC-2B1E0A45F4A2}</a:tableStyleId>
              </a:tblPr>
              <a:tblGrid>
                <a:gridCol w="1317159">
                  <a:extLst>
                    <a:ext uri="{9D8B030D-6E8A-4147-A177-3AD203B41FA5}">
                      <a16:colId xmlns:a16="http://schemas.microsoft.com/office/drawing/2014/main" val="4067932574"/>
                    </a:ext>
                  </a:extLst>
                </a:gridCol>
                <a:gridCol w="5581318">
                  <a:extLst>
                    <a:ext uri="{9D8B030D-6E8A-4147-A177-3AD203B41FA5}">
                      <a16:colId xmlns:a16="http://schemas.microsoft.com/office/drawing/2014/main" val="2932348589"/>
                    </a:ext>
                  </a:extLst>
                </a:gridCol>
              </a:tblGrid>
              <a:tr h="360000">
                <a:tc>
                  <a:txBody>
                    <a:bodyPr/>
                    <a:lstStyle/>
                    <a:p>
                      <a:pPr algn="ctr"/>
                      <a:r>
                        <a:rPr lang="fr-FR" sz="1200" dirty="0">
                          <a:latin typeface="Arial" panose="020B0604020202020204" pitchFamily="34" charset="0"/>
                          <a:cs typeface="Arial" panose="020B0604020202020204" pitchFamily="34" charset="0"/>
                        </a:rPr>
                        <a:t>Eléments clés</a:t>
                      </a:r>
                      <a:endParaRPr lang="fr-FR" sz="1200" dirty="0">
                        <a:solidFill>
                          <a:schemeClr val="tx1">
                            <a:lumMod val="75000"/>
                            <a:lumOff val="25000"/>
                          </a:schemeClr>
                        </a:solidFill>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solidFill>
                      <a:srgbClr val="6498FF"/>
                    </a:solidFill>
                  </a:tcPr>
                </a:tc>
                <a:tc>
                  <a:txBody>
                    <a:bodyPr/>
                    <a:lstStyle/>
                    <a:p>
                      <a:pPr algn="ctr"/>
                      <a:r>
                        <a:rPr lang="fr-FR" sz="1200" dirty="0">
                          <a:latin typeface="Arial" panose="020B0604020202020204" pitchFamily="34" charset="0"/>
                          <a:cs typeface="Arial" panose="020B0604020202020204" pitchFamily="34" charset="0"/>
                        </a:rPr>
                        <a:t>Explication</a:t>
                      </a:r>
                    </a:p>
                  </a:txBody>
                  <a:tcPr anchor="ctr">
                    <a:lnL w="12700" cap="flat" cmpd="sng" algn="ctr">
                      <a:solidFill>
                        <a:schemeClr val="bg1"/>
                      </a:solidFill>
                      <a:prstDash val="solid"/>
                      <a:round/>
                      <a:headEnd type="none" w="med" len="med"/>
                      <a:tailEnd type="none" w="med" len="med"/>
                    </a:lnL>
                    <a:solidFill>
                      <a:srgbClr val="6498FF"/>
                    </a:solidFill>
                  </a:tcPr>
                </a:tc>
                <a:extLst>
                  <a:ext uri="{0D108BD9-81ED-4DB2-BD59-A6C34878D82A}">
                    <a16:rowId xmlns:a16="http://schemas.microsoft.com/office/drawing/2014/main" val="1578920029"/>
                  </a:ext>
                </a:extLst>
              </a:tr>
              <a:tr h="647700">
                <a:tc>
                  <a:txBody>
                    <a:bodyPr/>
                    <a:lstStyle/>
                    <a:p>
                      <a:pPr algn="ctr"/>
                      <a:r>
                        <a:rPr lang="fr-FR" sz="1200" dirty="0">
                          <a:latin typeface="Arial" panose="020B0604020202020204" pitchFamily="34" charset="0"/>
                          <a:cs typeface="Arial" panose="020B0604020202020204" pitchFamily="34" charset="0"/>
                        </a:rPr>
                        <a:t>Information</a:t>
                      </a:r>
                      <a:endParaRPr lang="fr-FR" sz="1200" b="1"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tcPr>
                </a:tc>
                <a:tc>
                  <a:txBody>
                    <a:bodyPr/>
                    <a:lstStyle/>
                    <a:p>
                      <a:r>
                        <a:rPr lang="fr-FR" sz="1200" dirty="0">
                          <a:latin typeface="Arial" panose="020B0604020202020204" pitchFamily="34" charset="0"/>
                          <a:cs typeface="Arial" panose="020B0604020202020204" pitchFamily="34" charset="0"/>
                        </a:rPr>
                        <a:t>Joue un rôle très important dans la visualisation des données, garantissant </a:t>
                      </a:r>
                      <a:r>
                        <a:rPr lang="fr-FR" sz="1200" u="sng" dirty="0">
                          <a:latin typeface="Arial" panose="020B0604020202020204" pitchFamily="34" charset="0"/>
                          <a:cs typeface="Arial" panose="020B0604020202020204" pitchFamily="34" charset="0"/>
                        </a:rPr>
                        <a:t>l'exactitude, l'honnêteté et la cohérence </a:t>
                      </a:r>
                      <a:r>
                        <a:rPr lang="fr-FR" sz="1200" dirty="0">
                          <a:latin typeface="Arial" panose="020B0604020202020204" pitchFamily="34" charset="0"/>
                          <a:cs typeface="Arial" panose="020B0604020202020204" pitchFamily="34" charset="0"/>
                        </a:rPr>
                        <a:t>des résultats visuels.</a:t>
                      </a:r>
                    </a:p>
                  </a:txBody>
                  <a:tcPr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920765909"/>
                  </a:ext>
                </a:extLst>
              </a:tr>
              <a:tr h="647700">
                <a:tc>
                  <a:txBody>
                    <a:bodyPr/>
                    <a:lstStyle/>
                    <a:p>
                      <a:pPr algn="ctr"/>
                      <a:r>
                        <a:rPr lang="fr-FR" sz="1200" dirty="0">
                          <a:latin typeface="Arial" panose="020B0604020202020204" pitchFamily="34" charset="0"/>
                          <a:cs typeface="Arial" panose="020B0604020202020204" pitchFamily="34" charset="0"/>
                        </a:rPr>
                        <a:t>Histoire</a:t>
                      </a:r>
                      <a:endParaRPr lang="fr-FR" sz="1200" b="1"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tcPr>
                </a:tc>
                <a:tc>
                  <a:txBody>
                    <a:bodyPr/>
                    <a:lstStyle/>
                    <a:p>
                      <a:r>
                        <a:rPr lang="fr-FR" sz="1200" dirty="0">
                          <a:latin typeface="Arial" panose="020B0604020202020204" pitchFamily="34" charset="0"/>
                          <a:cs typeface="Arial" panose="020B0604020202020204" pitchFamily="34" charset="0"/>
                        </a:rPr>
                        <a:t>Insister sur la manière de créer des </a:t>
                      </a:r>
                      <a:r>
                        <a:rPr lang="fr-FR" sz="1200" u="sng" dirty="0">
                          <a:latin typeface="Arial" panose="020B0604020202020204" pitchFamily="34" charset="0"/>
                          <a:cs typeface="Arial" panose="020B0604020202020204" pitchFamily="34" charset="0"/>
                        </a:rPr>
                        <a:t>liens</a:t>
                      </a:r>
                      <a:r>
                        <a:rPr lang="fr-FR" sz="1200" dirty="0">
                          <a:latin typeface="Arial" panose="020B0604020202020204" pitchFamily="34" charset="0"/>
                          <a:cs typeface="Arial" panose="020B0604020202020204" pitchFamily="34" charset="0"/>
                        </a:rPr>
                        <a:t> avec les lecteurs et donner aux lecteurs le sentiment que ces graphiques sont </a:t>
                      </a:r>
                      <a:r>
                        <a:rPr lang="fr-FR" sz="1200" u="sng" dirty="0">
                          <a:latin typeface="Arial" panose="020B0604020202020204" pitchFamily="34" charset="0"/>
                          <a:cs typeface="Arial" panose="020B0604020202020204" pitchFamily="34" charset="0"/>
                        </a:rPr>
                        <a:t>significatifs pour eux</a:t>
                      </a:r>
                      <a:endParaRPr lang="fr-FR" sz="1200" b="1" u="sng"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952479911"/>
                  </a:ext>
                </a:extLst>
              </a:tr>
              <a:tr h="647700">
                <a:tc>
                  <a:txBody>
                    <a:bodyPr/>
                    <a:lstStyle/>
                    <a:p>
                      <a:pPr algn="ctr"/>
                      <a:r>
                        <a:rPr lang="fr-FR" sz="1200" dirty="0">
                          <a:latin typeface="Arial" panose="020B0604020202020204" pitchFamily="34" charset="0"/>
                          <a:cs typeface="Arial" panose="020B0604020202020204" pitchFamily="34" charset="0"/>
                        </a:rPr>
                        <a:t>But</a:t>
                      </a:r>
                      <a:endParaRPr lang="fr-FR" sz="1200" b="1"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Souligne que les résultats visuels </a:t>
                      </a:r>
                      <a:r>
                        <a:rPr lang="fr-FR" sz="1200" u="sng" dirty="0">
                          <a:latin typeface="Arial" panose="020B0604020202020204" pitchFamily="34" charset="0"/>
                          <a:cs typeface="Arial" panose="020B0604020202020204" pitchFamily="34" charset="0"/>
                        </a:rPr>
                        <a:t>doivent être utiles</a:t>
                      </a:r>
                      <a:r>
                        <a:rPr lang="fr-FR" sz="1200" dirty="0">
                          <a:latin typeface="Arial" panose="020B0604020202020204" pitchFamily="34" charset="0"/>
                          <a:cs typeface="Arial" panose="020B0604020202020204" pitchFamily="34" charset="0"/>
                        </a:rPr>
                        <a:t>, comme si un aperçu utile est présenté, si une </a:t>
                      </a:r>
                      <a:r>
                        <a:rPr lang="fr-FR" sz="1200" u="sng" dirty="0">
                          <a:latin typeface="Arial" panose="020B0604020202020204" pitchFamily="34" charset="0"/>
                          <a:cs typeface="Arial" panose="020B0604020202020204" pitchFamily="34" charset="0"/>
                        </a:rPr>
                        <a:t>conclusion impressionnante </a:t>
                      </a:r>
                      <a:r>
                        <a:rPr lang="fr-FR" sz="1200" dirty="0">
                          <a:latin typeface="Arial" panose="020B0604020202020204" pitchFamily="34" charset="0"/>
                          <a:cs typeface="Arial" panose="020B0604020202020204" pitchFamily="34" charset="0"/>
                        </a:rPr>
                        <a:t>peut être faite, etc.</a:t>
                      </a:r>
                    </a:p>
                  </a:txBody>
                  <a:tcPr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47975832"/>
                  </a:ext>
                </a:extLst>
              </a:tr>
              <a:tr h="647700">
                <a:tc>
                  <a:txBody>
                    <a:bodyPr/>
                    <a:lstStyle/>
                    <a:p>
                      <a:pPr algn="ctr"/>
                      <a:r>
                        <a:rPr lang="fr-FR" sz="1200" dirty="0">
                          <a:latin typeface="Arial" panose="020B0604020202020204" pitchFamily="34" charset="0"/>
                          <a:cs typeface="Arial" panose="020B0604020202020204" pitchFamily="34" charset="0"/>
                        </a:rPr>
                        <a:t>Visuel</a:t>
                      </a:r>
                      <a:endParaRPr lang="fr-FR" sz="1200" b="1"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Comme son nom l'indique, l'accent est mis sur la présentation de </a:t>
                      </a:r>
                      <a:r>
                        <a:rPr lang="fr-FR" sz="1200" u="sng" dirty="0">
                          <a:latin typeface="Arial" panose="020B0604020202020204" pitchFamily="34" charset="0"/>
                          <a:cs typeface="Arial" panose="020B0604020202020204" pitchFamily="34" charset="0"/>
                        </a:rPr>
                        <a:t>l'esthétique, en mettant l'accent sur la conception structurelle, la coordination globale</a:t>
                      </a:r>
                      <a:r>
                        <a:rPr lang="fr-FR" sz="1200" dirty="0">
                          <a:latin typeface="Arial" panose="020B0604020202020204" pitchFamily="34" charset="0"/>
                          <a:cs typeface="Arial" panose="020B0604020202020204" pitchFamily="34" charset="0"/>
                        </a:rPr>
                        <a:t>, etc.</a:t>
                      </a:r>
                    </a:p>
                  </a:txBody>
                  <a:tcPr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4028464031"/>
                  </a:ext>
                </a:extLst>
              </a:tr>
            </a:tbl>
          </a:graphicData>
        </a:graphic>
      </p:graphicFrame>
    </p:spTree>
    <p:extLst>
      <p:ext uri="{BB962C8B-B14F-4D97-AF65-F5344CB8AC3E}">
        <p14:creationId xmlns:p14="http://schemas.microsoft.com/office/powerpoint/2010/main" val="2321478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2" y="339724"/>
            <a:ext cx="4027461"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#10 : Appliquer les outils de visualisation</a:t>
            </a:r>
          </a:p>
        </p:txBody>
      </p:sp>
      <p:sp>
        <p:nvSpPr>
          <p:cNvPr id="12" name="Espace réservé du contenu 1">
            <a:extLst>
              <a:ext uri="{FF2B5EF4-FFF2-40B4-BE49-F238E27FC236}">
                <a16:creationId xmlns:a16="http://schemas.microsoft.com/office/drawing/2014/main" id="{B39BD704-B3FE-4DDB-8BE3-03D70C3AE0F4}"/>
              </a:ext>
            </a:extLst>
          </p:cNvPr>
          <p:cNvSpPr txBox="1">
            <a:spLocks/>
          </p:cNvSpPr>
          <p:nvPr/>
        </p:nvSpPr>
        <p:spPr>
          <a:xfrm>
            <a:off x="975099" y="1311274"/>
            <a:ext cx="8013200" cy="3239915"/>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323232"/>
                </a:solidFill>
                <a:latin typeface="Arial" panose="020B0604020202020204" pitchFamily="34" charset="0"/>
                <a:cs typeface="Arial" panose="020B0604020202020204" pitchFamily="34" charset="0"/>
              </a:rPr>
              <a:t>Un Dashboard : </a:t>
            </a:r>
          </a:p>
          <a:p>
            <a:pPr lvl="1">
              <a:buClr>
                <a:srgbClr val="00A39B"/>
              </a:buClr>
              <a:buFont typeface="Wingdings" panose="05000000000000000000" pitchFamily="2" charset="2"/>
              <a:buChar char="§"/>
            </a:pPr>
            <a:r>
              <a:rPr lang="fr-FR" dirty="0">
                <a:latin typeface="Arial" panose="020B0604020202020204" pitchFamily="34" charset="0"/>
                <a:cs typeface="Arial" panose="020B0604020202020204" pitchFamily="34" charset="0"/>
              </a:rPr>
              <a:t>moyen </a:t>
            </a:r>
            <a:r>
              <a:rPr lang="fr-FR" dirty="0">
                <a:solidFill>
                  <a:srgbClr val="2B2B2B"/>
                </a:solidFill>
                <a:latin typeface="Arial" panose="020B0604020202020204" pitchFamily="34" charset="0"/>
                <a:cs typeface="Arial" panose="020B0604020202020204" pitchFamily="34" charset="0"/>
              </a:rPr>
              <a:t>compréhensible</a:t>
            </a:r>
            <a:r>
              <a:rPr lang="fr-FR" dirty="0">
                <a:latin typeface="Arial" panose="020B0604020202020204" pitchFamily="34" charset="0"/>
                <a:cs typeface="Arial" panose="020B0604020202020204" pitchFamily="34" charset="0"/>
              </a:rPr>
              <a:t>, intuitif, complet et interactif de collecter, de rassembler, d'organiser et de présenter des données</a:t>
            </a:r>
          </a:p>
          <a:p>
            <a:pPr lvl="1">
              <a:buClr>
                <a:srgbClr val="00A39B"/>
              </a:buClr>
              <a:buFont typeface="Wingdings" panose="05000000000000000000" pitchFamily="2" charset="2"/>
              <a:buChar char="§"/>
            </a:pPr>
            <a:r>
              <a:rPr lang="fr-FR" dirty="0">
                <a:latin typeface="Arial" panose="020B0604020202020204" pitchFamily="34" charset="0"/>
                <a:cs typeface="Arial" panose="020B0604020202020204" pitchFamily="34" charset="0"/>
              </a:rPr>
              <a:t>garanti que vos techniques ont le plus d'impact possible</a:t>
            </a:r>
          </a:p>
          <a:p>
            <a:pPr lvl="1">
              <a:buClr>
                <a:srgbClr val="00A39B"/>
              </a:buClr>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Outils de data visualisation :</a:t>
            </a:r>
          </a:p>
          <a:p>
            <a:pPr marL="0" indent="0">
              <a:buFont typeface="Arial" panose="020B0604020202020204" pitchFamily="34" charset="0"/>
              <a:buNone/>
            </a:pPr>
            <a:endParaRPr lang="fr-FR" dirty="0">
              <a:latin typeface="Arial" panose="020B0604020202020204" pitchFamily="34" charset="0"/>
            </a:endParaRPr>
          </a:p>
        </p:txBody>
      </p:sp>
      <p:pic>
        <p:nvPicPr>
          <p:cNvPr id="13" name="Picture 8" descr="power-bi-logo – News Centre">
            <a:extLst>
              <a:ext uri="{FF2B5EF4-FFF2-40B4-BE49-F238E27FC236}">
                <a16:creationId xmlns:a16="http://schemas.microsoft.com/office/drawing/2014/main" id="{9716C133-E807-457B-8F64-EDA32006EB7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152" b="8179"/>
          <a:stretch/>
        </p:blipFill>
        <p:spPr bwMode="auto">
          <a:xfrm>
            <a:off x="1157357" y="2932593"/>
            <a:ext cx="1519849" cy="3535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New Power BI features available for preview | Microsoft Power BI Blog | Microsoft  Power BI">
            <a:extLst>
              <a:ext uri="{FF2B5EF4-FFF2-40B4-BE49-F238E27FC236}">
                <a16:creationId xmlns:a16="http://schemas.microsoft.com/office/drawing/2014/main" id="{025003EA-2827-4571-BD73-A7C52273259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487" t="4849"/>
          <a:stretch/>
        </p:blipFill>
        <p:spPr bwMode="auto">
          <a:xfrm>
            <a:off x="1217656" y="3433228"/>
            <a:ext cx="1393756" cy="82675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B4B3D669-1805-4FF7-AF30-A6057B7F4B64}"/>
              </a:ext>
            </a:extLst>
          </p:cNvPr>
          <p:cNvPicPr>
            <a:picLocks noChangeAspect="1"/>
          </p:cNvPicPr>
          <p:nvPr/>
        </p:nvPicPr>
        <p:blipFill rotWithShape="1">
          <a:blip r:embed="rId6"/>
          <a:srcRect l="30491" t="11780" r="6855" b="14662"/>
          <a:stretch/>
        </p:blipFill>
        <p:spPr>
          <a:xfrm>
            <a:off x="7100429" y="3433228"/>
            <a:ext cx="1252517" cy="826755"/>
          </a:xfrm>
          <a:prstGeom prst="rect">
            <a:avLst/>
          </a:prstGeom>
        </p:spPr>
      </p:pic>
      <p:pic>
        <p:nvPicPr>
          <p:cNvPr id="16" name="Picture 12" descr="Tableau logo - Albert Mai">
            <a:extLst>
              <a:ext uri="{FF2B5EF4-FFF2-40B4-BE49-F238E27FC236}">
                <a16:creationId xmlns:a16="http://schemas.microsoft.com/office/drawing/2014/main" id="{B17849D8-4502-4927-BA38-4889F0E278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679" b="21013"/>
          <a:stretch/>
        </p:blipFill>
        <p:spPr bwMode="auto">
          <a:xfrm>
            <a:off x="7205526" y="2637072"/>
            <a:ext cx="1032750" cy="6848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Spotfire Logo - TIBCO Download Vector">
            <a:extLst>
              <a:ext uri="{FF2B5EF4-FFF2-40B4-BE49-F238E27FC236}">
                <a16:creationId xmlns:a16="http://schemas.microsoft.com/office/drawing/2014/main" id="{C5BABE1E-2EBF-48AB-87E6-881D2EA30F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9082" y="3003401"/>
            <a:ext cx="1649087" cy="2116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Spotfire Desktop - Data Science and AI Software - SolutionMetrics">
            <a:extLst>
              <a:ext uri="{FF2B5EF4-FFF2-40B4-BE49-F238E27FC236}">
                <a16:creationId xmlns:a16="http://schemas.microsoft.com/office/drawing/2014/main" id="{ECA3420D-854C-4CA4-820E-AB2EE2FD04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0992" y="3433744"/>
            <a:ext cx="1561452" cy="8236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13 Qlik sense data visualization / dashboard ideas | data visualization,  visualisation, dashboard">
            <a:extLst>
              <a:ext uri="{FF2B5EF4-FFF2-40B4-BE49-F238E27FC236}">
                <a16:creationId xmlns:a16="http://schemas.microsoft.com/office/drawing/2014/main" id="{D6F2FB9D-447F-44AB-BCB5-EB9AEDF20A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3550" y="3433228"/>
            <a:ext cx="1561453" cy="8267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descr="Qlik Sense Data Visualisation simple et rapide OPSO | Data Expert Nantes -  OPSO | Data Expert Nantes">
            <a:extLst>
              <a:ext uri="{FF2B5EF4-FFF2-40B4-BE49-F238E27FC236}">
                <a16:creationId xmlns:a16="http://schemas.microsoft.com/office/drawing/2014/main" id="{0B94EF08-CCAF-4023-BB0C-4A6EA1DA897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4679" r="45080" b="14679"/>
          <a:stretch/>
        </p:blipFill>
        <p:spPr bwMode="auto">
          <a:xfrm>
            <a:off x="3353481" y="2930716"/>
            <a:ext cx="1032753" cy="31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10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telling redonne la main aux métiers sur leur data">
            <a:extLst>
              <a:ext uri="{FF2B5EF4-FFF2-40B4-BE49-F238E27FC236}">
                <a16:creationId xmlns:a16="http://schemas.microsoft.com/office/drawing/2014/main" id="{64760F34-F331-4166-A21B-704330450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958" y="1325622"/>
            <a:ext cx="6010084" cy="32694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7">
            <a:extLst>
              <a:ext uri="{FF2B5EF4-FFF2-40B4-BE49-F238E27FC236}">
                <a16:creationId xmlns:a16="http://schemas.microsoft.com/office/drawing/2014/main" id="{A2FE3E76-87E9-4430-93B2-084E50BECFD3}"/>
              </a:ext>
            </a:extLst>
          </p:cNvPr>
          <p:cNvSpPr txBox="1">
            <a:spLocks/>
          </p:cNvSpPr>
          <p:nvPr/>
        </p:nvSpPr>
        <p:spPr>
          <a:xfrm>
            <a:off x="358772" y="339724"/>
            <a:ext cx="4264433"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1.3.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16" name="Text Placeholder 10">
            <a:extLst>
              <a:ext uri="{FF2B5EF4-FFF2-40B4-BE49-F238E27FC236}">
                <a16:creationId xmlns:a16="http://schemas.microsoft.com/office/drawing/2014/main" id="{F603C61E-2DD3-4D90-938A-9429C8F00860}"/>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De la Data visualisation au Storytelling</a:t>
            </a:r>
          </a:p>
        </p:txBody>
      </p:sp>
    </p:spTree>
    <p:extLst>
      <p:ext uri="{BB962C8B-B14F-4D97-AF65-F5344CB8AC3E}">
        <p14:creationId xmlns:p14="http://schemas.microsoft.com/office/powerpoint/2010/main" val="1845600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3" y="339725"/>
            <a:ext cx="3283795"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50" y="982170"/>
            <a:ext cx="436504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fr-FR" sz="2000" b="1" dirty="0">
                <a:solidFill>
                  <a:srgbClr val="2B2B2B"/>
                </a:solidFill>
                <a:latin typeface="Arial" panose="020B0604020202020204" pitchFamily="34" charset="0"/>
                <a:cs typeface="Arial" panose="020B0604020202020204" pitchFamily="34" charset="0"/>
              </a:rPr>
              <a:t>1.4</a:t>
            </a:r>
          </a:p>
          <a:p>
            <a:pPr marL="0" indent="0">
              <a:buFont typeface="Arial" panose="020B0604020202020204" pitchFamily="34" charset="0"/>
              <a:buNone/>
            </a:pPr>
            <a:r>
              <a:rPr lang="fr-FR" sz="2800" b="1" dirty="0">
                <a:solidFill>
                  <a:srgbClr val="00A69C"/>
                </a:solidFill>
                <a:latin typeface="Arial" panose="020B0604020202020204" pitchFamily="34" charset="0"/>
                <a:cs typeface="Arial" panose="020B0604020202020204" pitchFamily="34" charset="0"/>
              </a:rPr>
              <a:t>Data Storytelling</a:t>
            </a:r>
          </a:p>
        </p:txBody>
      </p:sp>
    </p:spTree>
    <p:extLst>
      <p:ext uri="{BB962C8B-B14F-4D97-AF65-F5344CB8AC3E}">
        <p14:creationId xmlns:p14="http://schemas.microsoft.com/office/powerpoint/2010/main" val="599672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1.4.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18CD53CB-39A3-1C41-9E91-1DEBD732E946}"/>
              </a:ext>
            </a:extLst>
          </p:cNvPr>
          <p:cNvSpPr txBox="1">
            <a:spLocks/>
          </p:cNvSpPr>
          <p:nvPr/>
        </p:nvSpPr>
        <p:spPr>
          <a:xfrm>
            <a:off x="977320" y="1318834"/>
            <a:ext cx="6902084" cy="202748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0488" indent="-90488">
              <a:buClr>
                <a:srgbClr val="00A69C"/>
              </a:buClr>
            </a:pPr>
            <a:r>
              <a:rPr lang="fr-FR" sz="1200" dirty="0">
                <a:solidFill>
                  <a:srgbClr val="323232"/>
                </a:solidFill>
                <a:latin typeface="Arial" panose="020B0604020202020204" pitchFamily="34" charset="0"/>
                <a:cs typeface="Arial" panose="020B0604020202020204" pitchFamily="34" charset="0"/>
              </a:rPr>
              <a:t>Le Data Storytelling est souvent associé à la data visualisation mais c’est bien plus qua ca …</a:t>
            </a:r>
          </a:p>
          <a:p>
            <a:pPr marL="90488" indent="-90488">
              <a:buClr>
                <a:srgbClr val="00A69C"/>
              </a:buClr>
            </a:pPr>
            <a:endParaRPr lang="fr-FR" sz="1200" dirty="0">
              <a:solidFill>
                <a:srgbClr val="323232"/>
              </a:solidFill>
              <a:latin typeface="Arial" panose="020B0604020202020204" pitchFamily="34" charset="0"/>
              <a:cs typeface="Arial" panose="020B0604020202020204" pitchFamily="34" charset="0"/>
            </a:endParaRPr>
          </a:p>
          <a:p>
            <a:pPr marL="90488" indent="-90488">
              <a:spcAft>
                <a:spcPts val="800"/>
              </a:spcAft>
              <a:buClr>
                <a:srgbClr val="00A69C"/>
              </a:buClr>
            </a:pPr>
            <a:r>
              <a:rPr lang="fr-FR" sz="1200" dirty="0">
                <a:solidFill>
                  <a:srgbClr val="323232"/>
                </a:solidFill>
                <a:latin typeface="Arial" panose="020B0604020202020204" pitchFamily="34" charset="0"/>
                <a:cs typeface="Arial" panose="020B0604020202020204" pitchFamily="34" charset="0"/>
              </a:rPr>
              <a:t>Le Data Storytelling est l’évolution de la Data visualisation. Il y ajoute un élément fondamental : la communication humaine.</a:t>
            </a:r>
          </a:p>
          <a:p>
            <a:pPr lvl="1">
              <a:buClr>
                <a:srgbClr val="00A69C"/>
              </a:buClr>
              <a:buFont typeface="Wingdings" panose="05000000000000000000" pitchFamily="2" charset="2"/>
              <a:buChar char="§"/>
            </a:pPr>
            <a:r>
              <a:rPr lang="fr-FR" sz="1000" dirty="0">
                <a:solidFill>
                  <a:srgbClr val="323232"/>
                </a:solidFill>
                <a:latin typeface="Arial" panose="020B0604020202020204" pitchFamily="34" charset="0"/>
                <a:cs typeface="Arial" panose="020B0604020202020204" pitchFamily="34" charset="0"/>
              </a:rPr>
              <a:t>Scénario Data visualisation</a:t>
            </a: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r>
              <a:rPr lang="fr-FR" sz="1000" dirty="0">
                <a:solidFill>
                  <a:srgbClr val="323232"/>
                </a:solidFill>
                <a:latin typeface="Arial" panose="020B0604020202020204" pitchFamily="34" charset="0"/>
                <a:cs typeface="Arial" panose="020B0604020202020204" pitchFamily="34" charset="0"/>
              </a:rPr>
              <a:t>Scénario Data storytelling</a:t>
            </a: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visualisation VS Data Storytelling  </a:t>
            </a:r>
          </a:p>
        </p:txBody>
      </p:sp>
      <p:sp>
        <p:nvSpPr>
          <p:cNvPr id="20" name="Parchemin : horizontal 19">
            <a:extLst>
              <a:ext uri="{FF2B5EF4-FFF2-40B4-BE49-F238E27FC236}">
                <a16:creationId xmlns:a16="http://schemas.microsoft.com/office/drawing/2014/main" id="{002F48E3-8385-49B5-89C1-6529BB56A8B3}"/>
              </a:ext>
            </a:extLst>
          </p:cNvPr>
          <p:cNvSpPr/>
          <p:nvPr/>
        </p:nvSpPr>
        <p:spPr>
          <a:xfrm>
            <a:off x="1149392" y="3375433"/>
            <a:ext cx="6642107" cy="1055276"/>
          </a:xfrm>
          <a:prstGeom prst="horizontalScroll">
            <a:avLst/>
          </a:prstGeom>
          <a:solidFill>
            <a:schemeClr val="bg2">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200" i="1" dirty="0">
                <a:solidFill>
                  <a:srgbClr val="404040"/>
                </a:solidFill>
                <a:latin typeface="Perpetua" panose="02020502060401020303" pitchFamily="18" charset="0"/>
              </a:rPr>
              <a:t>Dans mon panier, j’ai récolté 8 pommes dans le jardin de mon grand père, qui les avaient cultivées avec des produits naturels. Cette récolte de pommes a été transportée avec notre voiture hybride au laboratoire, où j’ai invité le meilleur cuisinier du pays à réaliser ces 2 tartes aux pommes… qui avaient déjà été réservées par le maire du village, sur notre site internet, pour la fête des mères !</a:t>
            </a:r>
          </a:p>
        </p:txBody>
      </p:sp>
      <p:sp>
        <p:nvSpPr>
          <p:cNvPr id="4" name="Parchemin : horizontal 3">
            <a:extLst>
              <a:ext uri="{FF2B5EF4-FFF2-40B4-BE49-F238E27FC236}">
                <a16:creationId xmlns:a16="http://schemas.microsoft.com/office/drawing/2014/main" id="{1D65FF35-2CB0-4CC7-948B-2DF61E4ECCA2}"/>
              </a:ext>
            </a:extLst>
          </p:cNvPr>
          <p:cNvSpPr/>
          <p:nvPr/>
        </p:nvSpPr>
        <p:spPr>
          <a:xfrm>
            <a:off x="1149392" y="2394914"/>
            <a:ext cx="2598999" cy="704784"/>
          </a:xfrm>
          <a:prstGeom prst="horizontalScroll">
            <a:avLst/>
          </a:prstGeom>
          <a:solidFill>
            <a:schemeClr val="bg2">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i="1" dirty="0">
                <a:solidFill>
                  <a:schemeClr val="tx1">
                    <a:lumMod val="75000"/>
                    <a:lumOff val="25000"/>
                  </a:schemeClr>
                </a:solidFill>
                <a:latin typeface="Perpetua" panose="02020502060401020303" pitchFamily="18" charset="0"/>
                <a:cs typeface="Arial" panose="020B0604020202020204" pitchFamily="34" charset="0"/>
              </a:rPr>
              <a:t>Dans mon panier, j’ai récolté 8 pommes et j’ai </a:t>
            </a:r>
          </a:p>
          <a:p>
            <a:r>
              <a:rPr lang="fr-FR" sz="1200" i="1" dirty="0">
                <a:solidFill>
                  <a:schemeClr val="tx1">
                    <a:lumMod val="75000"/>
                    <a:lumOff val="25000"/>
                  </a:schemeClr>
                </a:solidFill>
                <a:latin typeface="Perpetua" panose="02020502060401020303" pitchFamily="18" charset="0"/>
                <a:cs typeface="Arial" panose="020B0604020202020204" pitchFamily="34" charset="0"/>
              </a:rPr>
              <a:t>produit 2 tartes que j’ai vendues.</a:t>
            </a:r>
          </a:p>
        </p:txBody>
      </p:sp>
    </p:spTree>
    <p:extLst>
      <p:ext uri="{BB962C8B-B14F-4D97-AF65-F5344CB8AC3E}">
        <p14:creationId xmlns:p14="http://schemas.microsoft.com/office/powerpoint/2010/main" val="203712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1.4.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De la Data visualisation au data storytelling : ingrédients</a:t>
            </a:r>
          </a:p>
        </p:txBody>
      </p:sp>
      <p:sp>
        <p:nvSpPr>
          <p:cNvPr id="22" name="Rectangle 21">
            <a:extLst>
              <a:ext uri="{FF2B5EF4-FFF2-40B4-BE49-F238E27FC236}">
                <a16:creationId xmlns:a16="http://schemas.microsoft.com/office/drawing/2014/main" id="{1D846A2C-AC3A-450A-9E5B-C47AE6231A95}"/>
              </a:ext>
            </a:extLst>
          </p:cNvPr>
          <p:cNvSpPr/>
          <p:nvPr/>
        </p:nvSpPr>
        <p:spPr>
          <a:xfrm>
            <a:off x="805616" y="942541"/>
            <a:ext cx="7292831" cy="461665"/>
          </a:xfrm>
          <a:prstGeom prst="rect">
            <a:avLst/>
          </a:prstGeom>
        </p:spPr>
        <p:txBody>
          <a:bodyPr wrap="square">
            <a:spAutoFit/>
          </a:bodyPr>
          <a:lstStyle/>
          <a:p>
            <a:r>
              <a:rPr lang="fr-FR" sz="1200" dirty="0">
                <a:solidFill>
                  <a:srgbClr val="404040"/>
                </a:solidFill>
                <a:latin typeface="Arial" panose="020B0604020202020204" pitchFamily="34" charset="0"/>
                <a:cs typeface="Arial" panose="020B0604020202020204" pitchFamily="34" charset="0"/>
              </a:rPr>
              <a:t>Voici l’équation du Data Storytelling de manière plus scientifique.</a:t>
            </a:r>
            <a:br>
              <a:rPr lang="fr-FR" sz="1200" dirty="0">
                <a:solidFill>
                  <a:srgbClr val="404040"/>
                </a:solidFill>
                <a:latin typeface="Arial" panose="020B0604020202020204" pitchFamily="34" charset="0"/>
                <a:cs typeface="Arial" panose="020B0604020202020204" pitchFamily="34" charset="0"/>
              </a:rPr>
            </a:br>
            <a:r>
              <a:rPr lang="fr-FR" sz="1200" dirty="0">
                <a:solidFill>
                  <a:srgbClr val="404040"/>
                </a:solidFill>
                <a:latin typeface="Arial" panose="020B0604020202020204" pitchFamily="34" charset="0"/>
                <a:cs typeface="Arial" panose="020B0604020202020204" pitchFamily="34" charset="0"/>
              </a:rPr>
              <a:t>Communiquer des informations requiert la combinaison de ces 3 éléments :</a:t>
            </a:r>
            <a:endParaRPr lang="fr-FR" sz="1200" dirty="0">
              <a:latin typeface="Arial" panose="020B0604020202020204" pitchFamily="34" charset="0"/>
              <a:cs typeface="Arial" panose="020B0604020202020204" pitchFamily="34" charset="0"/>
            </a:endParaRPr>
          </a:p>
        </p:txBody>
      </p:sp>
      <p:pic>
        <p:nvPicPr>
          <p:cNvPr id="24" name="Espace réservé du contenu 4">
            <a:extLst>
              <a:ext uri="{FF2B5EF4-FFF2-40B4-BE49-F238E27FC236}">
                <a16:creationId xmlns:a16="http://schemas.microsoft.com/office/drawing/2014/main" id="{F928B973-77F0-4A4D-B9D5-0F96FF69A08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4888" r="5743" b="5263"/>
          <a:stretch/>
        </p:blipFill>
        <p:spPr>
          <a:xfrm>
            <a:off x="652756" y="1571581"/>
            <a:ext cx="6290576" cy="2996162"/>
          </a:xfrm>
          <a:prstGeom prst="rect">
            <a:avLst/>
          </a:prstGeom>
        </p:spPr>
      </p:pic>
      <p:sp>
        <p:nvSpPr>
          <p:cNvPr id="25" name="Espace réservé du contenu 1">
            <a:extLst>
              <a:ext uri="{FF2B5EF4-FFF2-40B4-BE49-F238E27FC236}">
                <a16:creationId xmlns:a16="http://schemas.microsoft.com/office/drawing/2014/main" id="{C326AF90-A374-4695-AC4F-8B42CC05F337}"/>
              </a:ext>
            </a:extLst>
          </p:cNvPr>
          <p:cNvSpPr txBox="1">
            <a:spLocks/>
          </p:cNvSpPr>
          <p:nvPr/>
        </p:nvSpPr>
        <p:spPr>
          <a:xfrm>
            <a:off x="7002039" y="1720402"/>
            <a:ext cx="1895527" cy="1321113"/>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563" indent="-182563"/>
            <a:r>
              <a:rPr lang="fr-FR" sz="1200" dirty="0">
                <a:latin typeface="Arial" panose="020B0604020202020204" pitchFamily="34" charset="0"/>
                <a:cs typeface="Arial" panose="020B0604020202020204" pitchFamily="34" charset="0"/>
              </a:rPr>
              <a:t>La donnée</a:t>
            </a:r>
          </a:p>
          <a:p>
            <a:pPr marL="182563" indent="-182563"/>
            <a:endParaRPr lang="fr-FR" sz="1200" dirty="0">
              <a:latin typeface="Arial" panose="020B0604020202020204" pitchFamily="34" charset="0"/>
              <a:cs typeface="Arial" panose="020B0604020202020204" pitchFamily="34" charset="0"/>
            </a:endParaRPr>
          </a:p>
          <a:p>
            <a:pPr marL="182563" indent="-182563"/>
            <a:r>
              <a:rPr lang="fr-FR" sz="1200" dirty="0">
                <a:latin typeface="Arial" panose="020B0604020202020204" pitchFamily="34" charset="0"/>
                <a:cs typeface="Arial" panose="020B0604020202020204" pitchFamily="34" charset="0"/>
              </a:rPr>
              <a:t>La représentation graphique</a:t>
            </a:r>
          </a:p>
          <a:p>
            <a:pPr marL="182563" indent="-182563"/>
            <a:endParaRPr lang="fr-FR" sz="1200" dirty="0">
              <a:latin typeface="Arial" panose="020B0604020202020204" pitchFamily="34" charset="0"/>
              <a:cs typeface="Arial" panose="020B0604020202020204" pitchFamily="34" charset="0"/>
            </a:endParaRPr>
          </a:p>
          <a:p>
            <a:pPr marL="182563" indent="-182563"/>
            <a:r>
              <a:rPr lang="fr-FR" sz="1200" dirty="0">
                <a:latin typeface="Arial" panose="020B0604020202020204" pitchFamily="34" charset="0"/>
                <a:cs typeface="Arial" panose="020B0604020202020204" pitchFamily="34" charset="0"/>
              </a:rPr>
              <a:t>La narration </a:t>
            </a:r>
          </a:p>
        </p:txBody>
      </p:sp>
      <p:sp>
        <p:nvSpPr>
          <p:cNvPr id="2" name="Organigramme : Connecteur 1">
            <a:extLst>
              <a:ext uri="{FF2B5EF4-FFF2-40B4-BE49-F238E27FC236}">
                <a16:creationId xmlns:a16="http://schemas.microsoft.com/office/drawing/2014/main" id="{52CFBC9A-0784-4357-8238-197935ED3BF5}"/>
              </a:ext>
            </a:extLst>
          </p:cNvPr>
          <p:cNvSpPr/>
          <p:nvPr/>
        </p:nvSpPr>
        <p:spPr>
          <a:xfrm>
            <a:off x="2812473" y="1519894"/>
            <a:ext cx="1938950" cy="205005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29" name="Organigramme : Connecteur 28">
            <a:extLst>
              <a:ext uri="{FF2B5EF4-FFF2-40B4-BE49-F238E27FC236}">
                <a16:creationId xmlns:a16="http://schemas.microsoft.com/office/drawing/2014/main" id="{156EAAAD-D6C3-4D21-935A-D1CA9DE6E5AB}"/>
              </a:ext>
            </a:extLst>
          </p:cNvPr>
          <p:cNvSpPr/>
          <p:nvPr/>
        </p:nvSpPr>
        <p:spPr>
          <a:xfrm>
            <a:off x="2320636" y="2639291"/>
            <a:ext cx="1793477" cy="184954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30" name="Organigramme : Connecteur 29">
            <a:extLst>
              <a:ext uri="{FF2B5EF4-FFF2-40B4-BE49-F238E27FC236}">
                <a16:creationId xmlns:a16="http://schemas.microsoft.com/office/drawing/2014/main" id="{0D8E4A4A-1EF7-44A3-9147-8F21EF269A63}"/>
              </a:ext>
            </a:extLst>
          </p:cNvPr>
          <p:cNvSpPr/>
          <p:nvPr/>
        </p:nvSpPr>
        <p:spPr>
          <a:xfrm>
            <a:off x="3560619" y="2571750"/>
            <a:ext cx="1848896" cy="191708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3" name="Ellipse 2">
            <a:extLst>
              <a:ext uri="{FF2B5EF4-FFF2-40B4-BE49-F238E27FC236}">
                <a16:creationId xmlns:a16="http://schemas.microsoft.com/office/drawing/2014/main" id="{F67074A2-CAB6-4D5A-BEDF-BEEED9248C1C}"/>
              </a:ext>
            </a:extLst>
          </p:cNvPr>
          <p:cNvSpPr/>
          <p:nvPr/>
        </p:nvSpPr>
        <p:spPr>
          <a:xfrm>
            <a:off x="4572000" y="2195945"/>
            <a:ext cx="2161309" cy="706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31" name="Ellipse 30">
            <a:extLst>
              <a:ext uri="{FF2B5EF4-FFF2-40B4-BE49-F238E27FC236}">
                <a16:creationId xmlns:a16="http://schemas.microsoft.com/office/drawing/2014/main" id="{F001FEE2-17D7-43E5-8116-031C3CE2F6A1}"/>
              </a:ext>
            </a:extLst>
          </p:cNvPr>
          <p:cNvSpPr/>
          <p:nvPr/>
        </p:nvSpPr>
        <p:spPr>
          <a:xfrm>
            <a:off x="3233887" y="3977454"/>
            <a:ext cx="3823424" cy="8263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
        <p:nvSpPr>
          <p:cNvPr id="32" name="Ellipse 31">
            <a:extLst>
              <a:ext uri="{FF2B5EF4-FFF2-40B4-BE49-F238E27FC236}">
                <a16:creationId xmlns:a16="http://schemas.microsoft.com/office/drawing/2014/main" id="{188A812B-B5D2-40C0-A871-D0E52E1FEAB8}"/>
              </a:ext>
            </a:extLst>
          </p:cNvPr>
          <p:cNvSpPr/>
          <p:nvPr/>
        </p:nvSpPr>
        <p:spPr>
          <a:xfrm>
            <a:off x="562160" y="1553027"/>
            <a:ext cx="2471986" cy="15867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endParaRPr>
          </a:p>
        </p:txBody>
      </p:sp>
    </p:spTree>
    <p:extLst>
      <p:ext uri="{BB962C8B-B14F-4D97-AF65-F5344CB8AC3E}">
        <p14:creationId xmlns:p14="http://schemas.microsoft.com/office/powerpoint/2010/main" val="104929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 calcmode="lin" valueType="num">
                                      <p:cBhvr additive="base">
                                        <p:cTn id="15"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2" end="2"/>
                                            </p:txEl>
                                          </p:spTgt>
                                        </p:tgtEl>
                                        <p:attrNameLst>
                                          <p:attrName>ppt_y</p:attrName>
                                        </p:attrNameLst>
                                      </p:cBhvr>
                                      <p:tavLst>
                                        <p:tav tm="0">
                                          <p:val>
                                            <p:strVal val="1+#ppt_h/2"/>
                                          </p:val>
                                        </p:tav>
                                        <p:tav tm="100000">
                                          <p:val>
                                            <p:strVal val="#ppt_y"/>
                                          </p:val>
                                        </p:tav>
                                      </p:tavLst>
                                    </p:anim>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xEl>
                                              <p:pRg st="4" end="4"/>
                                            </p:txEl>
                                          </p:spTgt>
                                        </p:tgtEl>
                                        <p:attrNameLst>
                                          <p:attrName>style.visibility</p:attrName>
                                        </p:attrNameLst>
                                      </p:cBhvr>
                                      <p:to>
                                        <p:strVal val="visible"/>
                                      </p:to>
                                    </p:set>
                                    <p:anim calcmode="lin" valueType="num">
                                      <p:cBhvr additive="base">
                                        <p:cTn id="25"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
                                            <p:txEl>
                                              <p:pRg st="4" end="4"/>
                                            </p:txEl>
                                          </p:spTgt>
                                        </p:tgtEl>
                                        <p:attrNameLst>
                                          <p:attrName>ppt_y</p:attrName>
                                        </p:attrNameLst>
                                      </p:cBhvr>
                                      <p:tavLst>
                                        <p:tav tm="0">
                                          <p:val>
                                            <p:strVal val="1+#ppt_h/2"/>
                                          </p:val>
                                        </p:tav>
                                        <p:tav tm="100000">
                                          <p:val>
                                            <p:strVal val="#ppt_y"/>
                                          </p:val>
                                        </p:tav>
                                      </p:tavLst>
                                    </p:anim>
                                  </p:childTnLst>
                                </p:cTn>
                              </p:par>
                              <p:par>
                                <p:cTn id="27" presetID="1" presetClass="exit"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0" grpId="0" animBg="1"/>
      <p:bldP spid="3" grpId="0" animBg="1"/>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A051FF03-A5EC-FB4F-8F3C-3D914350BB67}"/>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900" i="1" dirty="0">
                <a:solidFill>
                  <a:srgbClr val="323232"/>
                </a:solidFill>
                <a:latin typeface="Arial" panose="020B0604020202020204" pitchFamily="34" charset="0"/>
                <a:cs typeface="Arial" panose="020B0604020202020204" pitchFamily="34" charset="0"/>
              </a:rPr>
              <a:t>MAÎTRISE DE L’IA ET DE LA DATAVIZ</a:t>
            </a:r>
            <a:r>
              <a:rPr lang="en-US" sz="900" i="1" dirty="0">
                <a:solidFill>
                  <a:srgbClr val="323232"/>
                </a:solidFill>
                <a:latin typeface="Arial" panose="020B0604020202020204" pitchFamily="34" charset="0"/>
                <a:cs typeface="Arial" panose="020B0604020202020204" pitchFamily="34" charset="0"/>
              </a:rPr>
              <a:t>  </a:t>
            </a:r>
          </a:p>
        </p:txBody>
      </p:sp>
      <p:grpSp>
        <p:nvGrpSpPr>
          <p:cNvPr id="7" name="Groupe 6">
            <a:extLst>
              <a:ext uri="{FF2B5EF4-FFF2-40B4-BE49-F238E27FC236}">
                <a16:creationId xmlns:a16="http://schemas.microsoft.com/office/drawing/2014/main" id="{6E7C68FE-0422-FF0B-304B-2B36C7937D99}"/>
              </a:ext>
            </a:extLst>
          </p:cNvPr>
          <p:cNvGrpSpPr/>
          <p:nvPr/>
        </p:nvGrpSpPr>
        <p:grpSpPr>
          <a:xfrm>
            <a:off x="3171496" y="1150223"/>
            <a:ext cx="1260004" cy="1421527"/>
            <a:chOff x="3269582" y="2797559"/>
            <a:chExt cx="1099660" cy="1240628"/>
          </a:xfrm>
        </p:grpSpPr>
        <p:sp>
          <p:nvSpPr>
            <p:cNvPr id="14" name="Ellipse 13">
              <a:extLst>
                <a:ext uri="{FF2B5EF4-FFF2-40B4-BE49-F238E27FC236}">
                  <a16:creationId xmlns:a16="http://schemas.microsoft.com/office/drawing/2014/main" id="{E4AA7F85-5C55-8049-D338-65C3CC07E422}"/>
                </a:ext>
              </a:extLst>
            </p:cNvPr>
            <p:cNvSpPr>
              <a:spLocks noChangeAspect="1"/>
            </p:cNvSpPr>
            <p:nvPr/>
          </p:nvSpPr>
          <p:spPr>
            <a:xfrm>
              <a:off x="3269582" y="2938531"/>
              <a:ext cx="1099660" cy="1099656"/>
            </a:xfrm>
            <a:prstGeom prst="ellipse">
              <a:avLst/>
            </a:prstGeom>
            <a:solidFill>
              <a:schemeClr val="bg1"/>
            </a:solidFill>
            <a:ln w="381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lstStyle/>
            <a:p>
              <a:pPr marL="0" indent="0" algn="ctr">
                <a:spcAft>
                  <a:spcPts val="800"/>
                </a:spcAft>
                <a:buNone/>
              </a:pPr>
              <a:r>
                <a:rPr lang="en-US" sz="1100" b="1" dirty="0">
                  <a:solidFill>
                    <a:srgbClr val="00A69C"/>
                  </a:solidFill>
                  <a:latin typeface="Arial" panose="020B0604020202020204" pitchFamily="34" charset="0"/>
                  <a:cs typeface="Arial" panose="020B0604020202020204" pitchFamily="34" charset="0"/>
                </a:rPr>
                <a:t>Data visualisation &amp; storytelling</a:t>
              </a:r>
            </a:p>
          </p:txBody>
        </p:sp>
        <p:sp>
          <p:nvSpPr>
            <p:cNvPr id="15" name="ZoneTexte 14">
              <a:extLst>
                <a:ext uri="{FF2B5EF4-FFF2-40B4-BE49-F238E27FC236}">
                  <a16:creationId xmlns:a16="http://schemas.microsoft.com/office/drawing/2014/main" id="{B954075B-F001-1F4A-F53D-84441B28FFFC}"/>
                </a:ext>
              </a:extLst>
            </p:cNvPr>
            <p:cNvSpPr txBox="1">
              <a:spLocks noChangeAspect="1"/>
            </p:cNvSpPr>
            <p:nvPr/>
          </p:nvSpPr>
          <p:spPr>
            <a:xfrm>
              <a:off x="3687590" y="2797559"/>
              <a:ext cx="263646" cy="263646"/>
            </a:xfrm>
            <a:prstGeom prst="ellipse">
              <a:avLst/>
            </a:prstGeom>
            <a:solidFill>
              <a:schemeClr val="bg1"/>
            </a:solidFill>
            <a:ln w="31750">
              <a:solidFill>
                <a:srgbClr val="00A69C"/>
              </a:solidFill>
            </a:ln>
          </p:spPr>
          <p:txBody>
            <a:bodyPr wrap="square" lIns="0" tIns="0" rIns="0" bIns="0" rtlCol="0" anchor="ctr">
              <a:noAutofit/>
            </a:bodyPr>
            <a:lstStyle/>
            <a:p>
              <a:pPr algn="ctr"/>
              <a:r>
                <a:rPr lang="fr-FR" sz="1200" b="1">
                  <a:solidFill>
                    <a:srgbClr val="00A69C"/>
                  </a:solidFill>
                  <a:latin typeface="Arial" panose="020B0604020202020204" pitchFamily="34" charset="0"/>
                  <a:cs typeface="Arial" panose="020B0604020202020204" pitchFamily="34" charset="0"/>
                </a:rPr>
                <a:t>1</a:t>
              </a:r>
            </a:p>
          </p:txBody>
        </p:sp>
      </p:grpSp>
      <p:grpSp>
        <p:nvGrpSpPr>
          <p:cNvPr id="16" name="Groupe 15">
            <a:extLst>
              <a:ext uri="{FF2B5EF4-FFF2-40B4-BE49-F238E27FC236}">
                <a16:creationId xmlns:a16="http://schemas.microsoft.com/office/drawing/2014/main" id="{0B56E56D-B802-B8C7-3542-2A0444927DDC}"/>
              </a:ext>
            </a:extLst>
          </p:cNvPr>
          <p:cNvGrpSpPr/>
          <p:nvPr/>
        </p:nvGrpSpPr>
        <p:grpSpPr>
          <a:xfrm>
            <a:off x="4742769" y="1150224"/>
            <a:ext cx="1260003" cy="1432117"/>
            <a:chOff x="3253573" y="2797559"/>
            <a:chExt cx="1099659" cy="1249870"/>
          </a:xfrm>
        </p:grpSpPr>
        <p:sp>
          <p:nvSpPr>
            <p:cNvPr id="17" name="Ellipse 16">
              <a:extLst>
                <a:ext uri="{FF2B5EF4-FFF2-40B4-BE49-F238E27FC236}">
                  <a16:creationId xmlns:a16="http://schemas.microsoft.com/office/drawing/2014/main" id="{DB7B9962-5333-B9B4-EDCD-3CD1C386F2EB}"/>
                </a:ext>
              </a:extLst>
            </p:cNvPr>
            <p:cNvSpPr>
              <a:spLocks noChangeAspect="1"/>
            </p:cNvSpPr>
            <p:nvPr/>
          </p:nvSpPr>
          <p:spPr>
            <a:xfrm>
              <a:off x="3253573" y="2947773"/>
              <a:ext cx="1099659" cy="1099656"/>
            </a:xfrm>
            <a:prstGeom prst="ellipse">
              <a:avLst/>
            </a:prstGeom>
            <a:solidFill>
              <a:schemeClr val="bg1"/>
            </a:solidFill>
            <a:ln w="381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rtlCol="0" anchor="ctr"/>
            <a:lstStyle/>
            <a:p>
              <a:pPr marL="0" indent="0" algn="ctr">
                <a:spcAft>
                  <a:spcPts val="800"/>
                </a:spcAft>
                <a:buNone/>
              </a:pPr>
              <a:r>
                <a:rPr lang="fr-FR" sz="1100" b="1" dirty="0">
                  <a:solidFill>
                    <a:srgbClr val="00A69C"/>
                  </a:solidFill>
                  <a:latin typeface="Arial" panose="020B0604020202020204" pitchFamily="34" charset="0"/>
                  <a:cs typeface="Arial" panose="020B0604020202020204" pitchFamily="34" charset="0"/>
                </a:rPr>
                <a:t>Intelligence Artificielle</a:t>
              </a:r>
              <a:endParaRPr lang="fr-FR" sz="1100" b="1" dirty="0">
                <a:solidFill>
                  <a:srgbClr val="00A69C"/>
                </a:solidFill>
                <a:latin typeface="Arial" panose="020B0604020202020204" pitchFamily="34" charset="0"/>
                <a:ea typeface="+mn-ea"/>
                <a:cs typeface="Arial" panose="020B0604020202020204" pitchFamily="34" charset="0"/>
              </a:endParaRPr>
            </a:p>
          </p:txBody>
        </p:sp>
        <p:sp>
          <p:nvSpPr>
            <p:cNvPr id="18" name="ZoneTexte 17">
              <a:extLst>
                <a:ext uri="{FF2B5EF4-FFF2-40B4-BE49-F238E27FC236}">
                  <a16:creationId xmlns:a16="http://schemas.microsoft.com/office/drawing/2014/main" id="{D01B1040-C038-D426-00A8-070ACD856A8C}"/>
                </a:ext>
              </a:extLst>
            </p:cNvPr>
            <p:cNvSpPr txBox="1">
              <a:spLocks noChangeAspect="1"/>
            </p:cNvSpPr>
            <p:nvPr/>
          </p:nvSpPr>
          <p:spPr>
            <a:xfrm>
              <a:off x="3687590" y="2797559"/>
              <a:ext cx="263646" cy="263646"/>
            </a:xfrm>
            <a:prstGeom prst="ellipse">
              <a:avLst/>
            </a:prstGeom>
            <a:solidFill>
              <a:schemeClr val="bg1"/>
            </a:solidFill>
            <a:ln w="31750">
              <a:solidFill>
                <a:srgbClr val="00A69C"/>
              </a:solidFill>
            </a:ln>
          </p:spPr>
          <p:txBody>
            <a:bodyPr wrap="square" lIns="0" tIns="0" rIns="0" bIns="0" rtlCol="0" anchor="ctr">
              <a:noAutofit/>
            </a:bodyPr>
            <a:lstStyle/>
            <a:p>
              <a:pPr algn="ctr"/>
              <a:r>
                <a:rPr lang="fr-FR" sz="1200" b="1">
                  <a:solidFill>
                    <a:srgbClr val="00A69C"/>
                  </a:solidFill>
                  <a:latin typeface="Arial" panose="020B0604020202020204" pitchFamily="34" charset="0"/>
                  <a:cs typeface="Arial" panose="020B0604020202020204" pitchFamily="34" charset="0"/>
                </a:rPr>
                <a:t>2</a:t>
              </a:r>
            </a:p>
          </p:txBody>
        </p:sp>
      </p:grpSp>
      <p:sp>
        <p:nvSpPr>
          <p:cNvPr id="20" name="Rectangle 19">
            <a:extLst>
              <a:ext uri="{FF2B5EF4-FFF2-40B4-BE49-F238E27FC236}">
                <a16:creationId xmlns:a16="http://schemas.microsoft.com/office/drawing/2014/main" id="{36D9EAC9-A7F8-53D4-F107-6472954A7D3D}"/>
              </a:ext>
            </a:extLst>
          </p:cNvPr>
          <p:cNvSpPr/>
          <p:nvPr/>
        </p:nvSpPr>
        <p:spPr>
          <a:xfrm>
            <a:off x="4648782" y="2283964"/>
            <a:ext cx="1440000" cy="324000"/>
          </a:xfrm>
          <a:prstGeom prst="rect">
            <a:avLst/>
          </a:prstGeom>
          <a:solidFill>
            <a:schemeClr val="bg1"/>
          </a:solidFill>
          <a:ln w="254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spcAft>
                <a:spcPts val="800"/>
              </a:spcAft>
            </a:pPr>
            <a:r>
              <a:rPr lang="fr-FR" sz="750" b="1">
                <a:solidFill>
                  <a:srgbClr val="00A69C"/>
                </a:solidFill>
                <a:latin typeface="Arial" panose="020B0604020202020204" pitchFamily="34" charset="0"/>
                <a:cs typeface="Arial" panose="020B0604020202020204" pitchFamily="34" charset="0"/>
              </a:rPr>
              <a:t>2.1</a:t>
            </a:r>
            <a:r>
              <a:rPr lang="fr-FR" sz="750">
                <a:solidFill>
                  <a:srgbClr val="323232"/>
                </a:solidFill>
                <a:latin typeface="Arial" panose="020B0604020202020204" pitchFamily="34" charset="0"/>
                <a:cs typeface="Arial" panose="020B0604020202020204" pitchFamily="34" charset="0"/>
              </a:rPr>
              <a:t> </a:t>
            </a:r>
            <a:r>
              <a:rPr lang="en-US" sz="750" dirty="0">
                <a:solidFill>
                  <a:srgbClr val="00A69C"/>
                </a:solidFill>
                <a:latin typeface="Arial" panose="020B0604020202020204" pitchFamily="34" charset="0"/>
                <a:cs typeface="Arial" panose="020B0604020202020204" pitchFamily="34" charset="0"/>
              </a:rPr>
              <a:t>L</a:t>
            </a:r>
            <a:r>
              <a:rPr lang="fr-FR" sz="750" dirty="0">
                <a:solidFill>
                  <a:srgbClr val="00A69C"/>
                </a:solidFill>
                <a:latin typeface="Arial" panose="020B0604020202020204" pitchFamily="34" charset="0"/>
                <a:cs typeface="Arial" panose="020B0604020202020204" pitchFamily="34" charset="0"/>
              </a:rPr>
              <a:t>es fondamentaux du Big Data</a:t>
            </a:r>
          </a:p>
        </p:txBody>
      </p:sp>
      <p:sp>
        <p:nvSpPr>
          <p:cNvPr id="21" name="Rectangle 20">
            <a:extLst>
              <a:ext uri="{FF2B5EF4-FFF2-40B4-BE49-F238E27FC236}">
                <a16:creationId xmlns:a16="http://schemas.microsoft.com/office/drawing/2014/main" id="{F08E3653-6F53-C473-4176-3E776113F2AD}"/>
              </a:ext>
            </a:extLst>
          </p:cNvPr>
          <p:cNvSpPr/>
          <p:nvPr/>
        </p:nvSpPr>
        <p:spPr>
          <a:xfrm>
            <a:off x="4648782" y="2605976"/>
            <a:ext cx="1440000" cy="324000"/>
          </a:xfrm>
          <a:prstGeom prst="rect">
            <a:avLst/>
          </a:prstGeom>
          <a:solidFill>
            <a:schemeClr val="bg1"/>
          </a:solidFill>
          <a:ln w="254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spcAft>
                <a:spcPts val="800"/>
              </a:spcAft>
            </a:pPr>
            <a:r>
              <a:rPr lang="fr-FR" sz="750" b="1">
                <a:solidFill>
                  <a:srgbClr val="00A69C"/>
                </a:solidFill>
                <a:latin typeface="Arial" panose="020B0604020202020204" pitchFamily="34" charset="0"/>
                <a:cs typeface="Arial" panose="020B0604020202020204" pitchFamily="34" charset="0"/>
              </a:rPr>
              <a:t>2.2</a:t>
            </a:r>
            <a:r>
              <a:rPr lang="fr-FR" sz="750">
                <a:solidFill>
                  <a:srgbClr val="323232"/>
                </a:solidFill>
                <a:latin typeface="Arial" panose="020B0604020202020204" pitchFamily="34" charset="0"/>
                <a:cs typeface="Arial" panose="020B0604020202020204" pitchFamily="34" charset="0"/>
              </a:rPr>
              <a:t> </a:t>
            </a:r>
            <a:r>
              <a:rPr lang="fr-FR" sz="750" dirty="0">
                <a:solidFill>
                  <a:srgbClr val="00A69C"/>
                </a:solidFill>
                <a:latin typeface="Arial" panose="020B0604020202020204" pitchFamily="34" charset="0"/>
                <a:cs typeface="Arial" panose="020B0604020202020204" pitchFamily="34" charset="0"/>
              </a:rPr>
              <a:t>Les fondamentaux du Data Mining</a:t>
            </a:r>
            <a:endParaRPr lang="fr-FR" sz="750">
              <a:solidFill>
                <a:srgbClr val="00A69C"/>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DE57BE89-4FE3-A8D3-597F-B1C8EA038EF5}"/>
              </a:ext>
            </a:extLst>
          </p:cNvPr>
          <p:cNvSpPr/>
          <p:nvPr/>
        </p:nvSpPr>
        <p:spPr>
          <a:xfrm>
            <a:off x="4648782" y="2929976"/>
            <a:ext cx="1440000" cy="324000"/>
          </a:xfrm>
          <a:prstGeom prst="rect">
            <a:avLst/>
          </a:prstGeom>
          <a:solidFill>
            <a:schemeClr val="bg1"/>
          </a:solidFill>
          <a:ln w="254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spcAft>
                <a:spcPts val="800"/>
              </a:spcAft>
            </a:pPr>
            <a:r>
              <a:rPr lang="fr-FR" sz="750" b="1">
                <a:solidFill>
                  <a:srgbClr val="00A69C"/>
                </a:solidFill>
                <a:latin typeface="Arial" panose="020B0604020202020204" pitchFamily="34" charset="0"/>
                <a:cs typeface="Arial" panose="020B0604020202020204" pitchFamily="34" charset="0"/>
              </a:rPr>
              <a:t>2.3</a:t>
            </a:r>
            <a:r>
              <a:rPr lang="fr-FR" sz="750">
                <a:solidFill>
                  <a:srgbClr val="323232"/>
                </a:solidFill>
                <a:latin typeface="Arial" panose="020B0604020202020204" pitchFamily="34" charset="0"/>
                <a:cs typeface="Arial" panose="020B0604020202020204" pitchFamily="34" charset="0"/>
              </a:rPr>
              <a:t> </a:t>
            </a:r>
            <a:r>
              <a:rPr lang="fr-FR" sz="750" dirty="0">
                <a:solidFill>
                  <a:srgbClr val="00A69C"/>
                </a:solidFill>
                <a:latin typeface="Arial" panose="020B0604020202020204" pitchFamily="34" charset="0"/>
                <a:cs typeface="Arial" panose="020B0604020202020204" pitchFamily="34" charset="0"/>
              </a:rPr>
              <a:t>Les fondamentaux du Machine Learning</a:t>
            </a:r>
            <a:endParaRPr lang="fr-FR" sz="750">
              <a:solidFill>
                <a:srgbClr val="00A69C"/>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82D90531-43AA-BA25-856D-3B484AF6D41E}"/>
              </a:ext>
            </a:extLst>
          </p:cNvPr>
          <p:cNvSpPr/>
          <p:nvPr/>
        </p:nvSpPr>
        <p:spPr>
          <a:xfrm>
            <a:off x="4648782" y="3246501"/>
            <a:ext cx="1440000" cy="324000"/>
          </a:xfrm>
          <a:prstGeom prst="rect">
            <a:avLst/>
          </a:prstGeom>
          <a:solidFill>
            <a:schemeClr val="bg1"/>
          </a:solidFill>
          <a:ln w="254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spcAft>
                <a:spcPts val="800"/>
              </a:spcAft>
            </a:pPr>
            <a:r>
              <a:rPr lang="fr-FR" sz="750" b="1">
                <a:solidFill>
                  <a:srgbClr val="00A69C"/>
                </a:solidFill>
                <a:latin typeface="Arial" panose="020B0604020202020204" pitchFamily="34" charset="0"/>
                <a:cs typeface="Arial" panose="020B0604020202020204" pitchFamily="34" charset="0"/>
              </a:rPr>
              <a:t>2.4</a:t>
            </a:r>
            <a:r>
              <a:rPr lang="fr-FR" sz="750">
                <a:solidFill>
                  <a:srgbClr val="323232"/>
                </a:solidFill>
                <a:latin typeface="Arial" panose="020B0604020202020204" pitchFamily="34" charset="0"/>
                <a:cs typeface="Arial" panose="020B0604020202020204" pitchFamily="34" charset="0"/>
              </a:rPr>
              <a:t> </a:t>
            </a:r>
            <a:r>
              <a:rPr lang="fr-FR" sz="750" dirty="0">
                <a:solidFill>
                  <a:srgbClr val="00A69C"/>
                </a:solidFill>
                <a:latin typeface="Arial" panose="020B0604020202020204" pitchFamily="34" charset="0"/>
                <a:cs typeface="Arial" panose="020B0604020202020204" pitchFamily="34" charset="0"/>
              </a:rPr>
              <a:t>Les fondamentaux du </a:t>
            </a:r>
            <a:r>
              <a:rPr lang="fr-FR" sz="750" dirty="0" err="1">
                <a:solidFill>
                  <a:srgbClr val="00A69C"/>
                </a:solidFill>
                <a:latin typeface="Arial" panose="020B0604020202020204" pitchFamily="34" charset="0"/>
                <a:cs typeface="Arial" panose="020B0604020202020204" pitchFamily="34" charset="0"/>
              </a:rPr>
              <a:t>Deep</a:t>
            </a:r>
            <a:r>
              <a:rPr lang="fr-FR" sz="750" dirty="0">
                <a:solidFill>
                  <a:srgbClr val="00A69C"/>
                </a:solidFill>
                <a:latin typeface="Arial" panose="020B0604020202020204" pitchFamily="34" charset="0"/>
                <a:cs typeface="Arial" panose="020B0604020202020204" pitchFamily="34" charset="0"/>
              </a:rPr>
              <a:t> Learning</a:t>
            </a:r>
            <a:endParaRPr lang="fr-FR" sz="750">
              <a:solidFill>
                <a:srgbClr val="00A69C"/>
              </a:solidFill>
              <a:latin typeface="Arial" panose="020B0604020202020204" pitchFamily="34" charset="0"/>
              <a:cs typeface="Arial" panose="020B0604020202020204" pitchFamily="34" charset="0"/>
            </a:endParaRPr>
          </a:p>
        </p:txBody>
      </p:sp>
      <p:sp>
        <p:nvSpPr>
          <p:cNvPr id="27" name="Text Placeholder 7">
            <a:extLst>
              <a:ext uri="{FF2B5EF4-FFF2-40B4-BE49-F238E27FC236}">
                <a16:creationId xmlns:a16="http://schemas.microsoft.com/office/drawing/2014/main" id="{D03A5BA2-D40B-266F-F45A-A35B15473B3D}"/>
              </a:ext>
            </a:extLst>
          </p:cNvPr>
          <p:cNvSpPr txBox="1">
            <a:spLocks/>
          </p:cNvSpPr>
          <p:nvPr/>
        </p:nvSpPr>
        <p:spPr>
          <a:xfrm>
            <a:off x="8235532" y="1089461"/>
            <a:ext cx="47504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Arial" panose="020B0604020202020204" pitchFamily="34" charset="0"/>
                <a:cs typeface="Arial" panose="020B0604020202020204" pitchFamily="34" charset="0"/>
              </a:rPr>
              <a:t>2 J</a:t>
            </a:r>
          </a:p>
        </p:txBody>
      </p:sp>
      <p:pic>
        <p:nvPicPr>
          <p:cNvPr id="28" name="Image 27">
            <a:extLst>
              <a:ext uri="{FF2B5EF4-FFF2-40B4-BE49-F238E27FC236}">
                <a16:creationId xmlns:a16="http://schemas.microsoft.com/office/drawing/2014/main" id="{7E119AE6-EAAB-A35B-455D-5B50BFAABC52}"/>
              </a:ext>
            </a:extLst>
          </p:cNvPr>
          <p:cNvPicPr>
            <a:picLocks noChangeAspect="1"/>
          </p:cNvPicPr>
          <p:nvPr/>
        </p:nvPicPr>
        <p:blipFill>
          <a:blip r:embed="rId4"/>
          <a:stretch>
            <a:fillRect/>
          </a:stretch>
        </p:blipFill>
        <p:spPr>
          <a:xfrm>
            <a:off x="8140342" y="339725"/>
            <a:ext cx="673458" cy="710204"/>
          </a:xfrm>
          <a:prstGeom prst="rect">
            <a:avLst/>
          </a:prstGeom>
        </p:spPr>
      </p:pic>
      <p:sp>
        <p:nvSpPr>
          <p:cNvPr id="29" name="Text Placeholder 10">
            <a:extLst>
              <a:ext uri="{FF2B5EF4-FFF2-40B4-BE49-F238E27FC236}">
                <a16:creationId xmlns:a16="http://schemas.microsoft.com/office/drawing/2014/main" id="{041BD894-C902-14FC-F9E5-884578BCBA84}"/>
              </a:ext>
            </a:extLst>
          </p:cNvPr>
          <p:cNvSpPr txBox="1">
            <a:spLocks/>
          </p:cNvSpPr>
          <p:nvPr>
            <p:custDataLst>
              <p:tags r:id="rId1"/>
            </p:custDataLst>
          </p:nvPr>
        </p:nvSpPr>
        <p:spPr>
          <a:xfrm>
            <a:off x="358773" y="474541"/>
            <a:ext cx="5511082"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a:solidFill>
                  <a:srgbClr val="00A69C"/>
                </a:solidFill>
                <a:latin typeface="Arial"/>
                <a:ea typeface="Verdana"/>
                <a:cs typeface="Arial"/>
              </a:rPr>
              <a:t>Au sommaire de ce module</a:t>
            </a:r>
            <a:endParaRPr lang="fr-FR" sz="2400" b="1">
              <a:solidFill>
                <a:srgbClr val="00A69C"/>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94A8FE52-5087-FA89-304A-48C353CEF28E}"/>
              </a:ext>
            </a:extLst>
          </p:cNvPr>
          <p:cNvSpPr/>
          <p:nvPr/>
        </p:nvSpPr>
        <p:spPr>
          <a:xfrm>
            <a:off x="3070423" y="2283964"/>
            <a:ext cx="1440000" cy="324000"/>
          </a:xfrm>
          <a:prstGeom prst="rect">
            <a:avLst/>
          </a:prstGeom>
          <a:solidFill>
            <a:schemeClr val="bg1"/>
          </a:solidFill>
          <a:ln w="254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spcAft>
                <a:spcPts val="800"/>
              </a:spcAft>
            </a:pPr>
            <a:r>
              <a:rPr lang="fr-FR" sz="750" b="1">
                <a:solidFill>
                  <a:srgbClr val="00A69C"/>
                </a:solidFill>
                <a:latin typeface="Arial" panose="020B0604020202020204" pitchFamily="34" charset="0"/>
                <a:cs typeface="Arial" panose="020B0604020202020204" pitchFamily="34" charset="0"/>
              </a:rPr>
              <a:t>1.1</a:t>
            </a:r>
            <a:r>
              <a:rPr lang="fr-FR" sz="750">
                <a:solidFill>
                  <a:srgbClr val="323232"/>
                </a:solidFill>
                <a:latin typeface="Arial" panose="020B0604020202020204" pitchFamily="34" charset="0"/>
                <a:cs typeface="Arial" panose="020B0604020202020204" pitchFamily="34" charset="0"/>
              </a:rPr>
              <a:t> </a:t>
            </a:r>
            <a:r>
              <a:rPr lang="en-US" sz="750" dirty="0">
                <a:solidFill>
                  <a:srgbClr val="00A69C"/>
                </a:solidFill>
                <a:latin typeface="Arial" panose="020B0604020202020204" pitchFamily="34" charset="0"/>
                <a:cs typeface="Arial" panose="020B0604020202020204" pitchFamily="34" charset="0"/>
              </a:rPr>
              <a:t>L</a:t>
            </a:r>
            <a:r>
              <a:rPr lang="fr-FR" sz="750" dirty="0">
                <a:solidFill>
                  <a:srgbClr val="00A69C"/>
                </a:solidFill>
                <a:latin typeface="Arial" panose="020B0604020202020204" pitchFamily="34" charset="0"/>
                <a:cs typeface="Arial" panose="020B0604020202020204" pitchFamily="34" charset="0"/>
              </a:rPr>
              <a:t>es fondamentaux de la data visualisation</a:t>
            </a:r>
            <a:endParaRPr lang="fr-FR" sz="750" dirty="0">
              <a:solidFill>
                <a:srgbClr val="323232"/>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2A595F83-0D91-AEFB-AA65-E49E00AEA881}"/>
              </a:ext>
            </a:extLst>
          </p:cNvPr>
          <p:cNvSpPr/>
          <p:nvPr/>
        </p:nvSpPr>
        <p:spPr>
          <a:xfrm>
            <a:off x="3070423" y="2607964"/>
            <a:ext cx="1440000" cy="324000"/>
          </a:xfrm>
          <a:prstGeom prst="rect">
            <a:avLst/>
          </a:prstGeom>
          <a:solidFill>
            <a:schemeClr val="bg1"/>
          </a:solidFill>
          <a:ln w="254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spcAft>
                <a:spcPts val="800"/>
              </a:spcAft>
            </a:pPr>
            <a:r>
              <a:rPr lang="fr-FR" sz="750" b="1">
                <a:solidFill>
                  <a:srgbClr val="00A69C"/>
                </a:solidFill>
                <a:latin typeface="Arial" panose="020B0604020202020204" pitchFamily="34" charset="0"/>
                <a:cs typeface="Arial" panose="020B0604020202020204" pitchFamily="34" charset="0"/>
              </a:rPr>
              <a:t>1.2</a:t>
            </a:r>
            <a:r>
              <a:rPr lang="fr-FR" sz="750">
                <a:solidFill>
                  <a:srgbClr val="323232"/>
                </a:solidFill>
                <a:latin typeface="Arial" panose="020B0604020202020204" pitchFamily="34" charset="0"/>
                <a:cs typeface="Arial" panose="020B0604020202020204" pitchFamily="34" charset="0"/>
              </a:rPr>
              <a:t> </a:t>
            </a:r>
            <a:r>
              <a:rPr lang="fr-FR" sz="750" dirty="0">
                <a:solidFill>
                  <a:srgbClr val="00A69C"/>
                </a:solidFill>
                <a:latin typeface="Arial" panose="020B0604020202020204" pitchFamily="34" charset="0"/>
                <a:cs typeface="Arial" panose="020B0604020202020204" pitchFamily="34" charset="0"/>
              </a:rPr>
              <a:t>Quels sont les défis d’un projet de data visualisation ?</a:t>
            </a:r>
          </a:p>
        </p:txBody>
      </p:sp>
      <p:sp>
        <p:nvSpPr>
          <p:cNvPr id="40" name="Rectangle 39">
            <a:extLst>
              <a:ext uri="{FF2B5EF4-FFF2-40B4-BE49-F238E27FC236}">
                <a16:creationId xmlns:a16="http://schemas.microsoft.com/office/drawing/2014/main" id="{C2728234-1535-9238-AEFD-6AAA2D8014EE}"/>
              </a:ext>
            </a:extLst>
          </p:cNvPr>
          <p:cNvSpPr/>
          <p:nvPr/>
        </p:nvSpPr>
        <p:spPr>
          <a:xfrm>
            <a:off x="3070423" y="2929976"/>
            <a:ext cx="1440000" cy="324000"/>
          </a:xfrm>
          <a:prstGeom prst="rect">
            <a:avLst/>
          </a:prstGeom>
          <a:solidFill>
            <a:schemeClr val="bg1"/>
          </a:solidFill>
          <a:ln w="254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spcAft>
                <a:spcPts val="800"/>
              </a:spcAft>
            </a:pPr>
            <a:r>
              <a:rPr lang="fr-FR" sz="750" b="1">
                <a:solidFill>
                  <a:srgbClr val="00A69C"/>
                </a:solidFill>
                <a:latin typeface="Arial" panose="020B0604020202020204" pitchFamily="34" charset="0"/>
                <a:cs typeface="Arial" panose="020B0604020202020204" pitchFamily="34" charset="0"/>
              </a:rPr>
              <a:t>1.3</a:t>
            </a:r>
            <a:r>
              <a:rPr lang="fr-FR" sz="750">
                <a:solidFill>
                  <a:srgbClr val="323232"/>
                </a:solidFill>
                <a:latin typeface="Arial" panose="020B0604020202020204" pitchFamily="34" charset="0"/>
                <a:cs typeface="Arial" panose="020B0604020202020204" pitchFamily="34" charset="0"/>
              </a:rPr>
              <a:t> </a:t>
            </a:r>
            <a:r>
              <a:rPr lang="fr-FR" sz="750" dirty="0">
                <a:solidFill>
                  <a:srgbClr val="00A69C"/>
                </a:solidFill>
                <a:latin typeface="Arial" panose="020B0604020202020204" pitchFamily="34" charset="0"/>
                <a:cs typeface="Arial" panose="020B0604020202020204" pitchFamily="34" charset="0"/>
              </a:rPr>
              <a:t>Qu’est ce qu’une bonne visualisation ?</a:t>
            </a:r>
            <a:endParaRPr lang="en-US" sz="750" dirty="0">
              <a:solidFill>
                <a:srgbClr val="00A69C"/>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33E566E8-CEB4-554B-4683-64F97D28FB1F}"/>
              </a:ext>
            </a:extLst>
          </p:cNvPr>
          <p:cNvSpPr/>
          <p:nvPr/>
        </p:nvSpPr>
        <p:spPr>
          <a:xfrm>
            <a:off x="3070423" y="3251988"/>
            <a:ext cx="1440000" cy="324000"/>
          </a:xfrm>
          <a:prstGeom prst="rect">
            <a:avLst/>
          </a:prstGeom>
          <a:solidFill>
            <a:schemeClr val="bg1"/>
          </a:solidFill>
          <a:ln w="254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spcAft>
                <a:spcPts val="800"/>
              </a:spcAft>
            </a:pPr>
            <a:r>
              <a:rPr lang="fr-FR" sz="750" b="1">
                <a:solidFill>
                  <a:srgbClr val="00A69C"/>
                </a:solidFill>
                <a:latin typeface="Arial" panose="020B0604020202020204" pitchFamily="34" charset="0"/>
                <a:cs typeface="Arial" panose="020B0604020202020204" pitchFamily="34" charset="0"/>
              </a:rPr>
              <a:t>1.4</a:t>
            </a:r>
            <a:r>
              <a:rPr lang="fr-FR" sz="750">
                <a:solidFill>
                  <a:srgbClr val="323232"/>
                </a:solidFill>
                <a:latin typeface="Arial" panose="020B0604020202020204" pitchFamily="34" charset="0"/>
                <a:cs typeface="Arial" panose="020B0604020202020204" pitchFamily="34" charset="0"/>
              </a:rPr>
              <a:t> </a:t>
            </a:r>
            <a:r>
              <a:rPr lang="fr-FR" sz="750" dirty="0">
                <a:solidFill>
                  <a:srgbClr val="00A69C"/>
                </a:solidFill>
                <a:latin typeface="Arial" panose="020B0604020202020204" pitchFamily="34" charset="0"/>
                <a:cs typeface="Arial" panose="020B0604020202020204" pitchFamily="34" charset="0"/>
              </a:rPr>
              <a:t>Data storytelling</a:t>
            </a:r>
            <a:endParaRPr lang="fr-FR" sz="750">
              <a:solidFill>
                <a:srgbClr val="00A69C"/>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AEE5B314-E9BC-2CD4-C5CE-607B55B2AFE1}"/>
              </a:ext>
            </a:extLst>
          </p:cNvPr>
          <p:cNvSpPr/>
          <p:nvPr/>
        </p:nvSpPr>
        <p:spPr>
          <a:xfrm>
            <a:off x="3070423" y="3574000"/>
            <a:ext cx="1440000" cy="324000"/>
          </a:xfrm>
          <a:prstGeom prst="rect">
            <a:avLst/>
          </a:prstGeom>
          <a:solidFill>
            <a:schemeClr val="bg1"/>
          </a:solidFill>
          <a:ln w="254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a:spcAft>
                <a:spcPts val="800"/>
              </a:spcAft>
            </a:pPr>
            <a:r>
              <a:rPr lang="fr-FR" sz="750" b="1">
                <a:solidFill>
                  <a:srgbClr val="00A69C"/>
                </a:solidFill>
                <a:latin typeface="Arial" panose="020B0604020202020204" pitchFamily="34" charset="0"/>
                <a:cs typeface="Arial" panose="020B0604020202020204" pitchFamily="34" charset="0"/>
              </a:rPr>
              <a:t>1.5</a:t>
            </a:r>
            <a:r>
              <a:rPr lang="fr-FR" sz="750">
                <a:solidFill>
                  <a:srgbClr val="323232"/>
                </a:solidFill>
                <a:latin typeface="Arial" panose="020B0604020202020204" pitchFamily="34" charset="0"/>
                <a:cs typeface="Arial" panose="020B0604020202020204" pitchFamily="34" charset="0"/>
              </a:rPr>
              <a:t> </a:t>
            </a:r>
            <a:r>
              <a:rPr lang="fr-FR" sz="750" dirty="0">
                <a:solidFill>
                  <a:srgbClr val="00A69C"/>
                </a:solidFill>
                <a:latin typeface="Arial" panose="020B0604020202020204" pitchFamily="34" charset="0"/>
                <a:cs typeface="Arial" panose="020B0604020202020204" pitchFamily="34" charset="0"/>
              </a:rPr>
              <a:t>Solutions de data visualisation</a:t>
            </a:r>
            <a:endParaRPr lang="fr-FR" sz="750">
              <a:solidFill>
                <a:srgbClr val="00A6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100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1.4.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18CD53CB-39A3-1C41-9E91-1DEBD732E946}"/>
              </a:ext>
            </a:extLst>
          </p:cNvPr>
          <p:cNvSpPr txBox="1">
            <a:spLocks/>
          </p:cNvSpPr>
          <p:nvPr/>
        </p:nvSpPr>
        <p:spPr>
          <a:xfrm>
            <a:off x="977320" y="1318833"/>
            <a:ext cx="4435059" cy="20934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404040"/>
                </a:solidFill>
                <a:latin typeface="Arial" panose="020B0604020202020204" pitchFamily="34" charset="0"/>
                <a:cs typeface="Arial" panose="020B0604020202020204" pitchFamily="34" charset="0"/>
              </a:rPr>
              <a:t>Pour être persuasif nous aurons besoin :</a:t>
            </a: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D’un « pourquoi ? » ou un récit (message)</a:t>
            </a:r>
          </a:p>
          <a:p>
            <a:pPr lvl="1">
              <a:buClr>
                <a:srgbClr val="00A39B"/>
              </a:buClr>
              <a:buFont typeface="Wingdings" panose="05000000000000000000" pitchFamily="2" charset="2"/>
              <a:buChar char="§"/>
            </a:pPr>
            <a:endParaRPr lang="fr-FR" sz="1050" dirty="0">
              <a:solidFill>
                <a:srgbClr val="404040"/>
              </a:solidFill>
              <a:latin typeface="Arial" panose="020B0604020202020204" pitchFamily="34" charset="0"/>
              <a:cs typeface="Arial" panose="020B0604020202020204" pitchFamily="34" charset="0"/>
            </a:endParaRP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D’une histoire (pour aider à assimiler le message)</a:t>
            </a:r>
          </a:p>
          <a:p>
            <a:pPr lvl="1">
              <a:buClr>
                <a:srgbClr val="00A39B"/>
              </a:buClr>
              <a:buFont typeface="Wingdings" panose="05000000000000000000" pitchFamily="2" charset="2"/>
              <a:buChar char="§"/>
            </a:pPr>
            <a:endParaRPr lang="fr-FR" sz="1050" dirty="0">
              <a:solidFill>
                <a:srgbClr val="404040"/>
              </a:solidFill>
              <a:latin typeface="Arial" panose="020B0604020202020204" pitchFamily="34" charset="0"/>
              <a:cs typeface="Arial" panose="020B0604020202020204" pitchFamily="34" charset="0"/>
            </a:endParaRP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De données pour donner de la crédibilité à l'histoire</a:t>
            </a:r>
          </a:p>
          <a:p>
            <a:pPr lvl="1">
              <a:buClr>
                <a:srgbClr val="00A39B"/>
              </a:buClr>
              <a:buFont typeface="Wingdings" panose="05000000000000000000" pitchFamily="2" charset="2"/>
              <a:buChar char="§"/>
            </a:pPr>
            <a:endParaRPr lang="fr-FR" sz="1050" dirty="0">
              <a:solidFill>
                <a:srgbClr val="404040"/>
              </a:solidFill>
              <a:latin typeface="Arial" panose="020B0604020202020204" pitchFamily="34" charset="0"/>
              <a:cs typeface="Arial" panose="020B0604020202020204" pitchFamily="34" charset="0"/>
            </a:endParaRP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D’un moyen de visualiser l'histoire</a:t>
            </a:r>
          </a:p>
          <a:p>
            <a:pPr marL="90488" indent="-90488">
              <a:buClr>
                <a:srgbClr val="00A39B"/>
              </a:buClr>
            </a:pPr>
            <a:endParaRPr lang="fr-FR" sz="1100" dirty="0">
              <a:solidFill>
                <a:srgbClr val="323232"/>
              </a:solidFill>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Récits et histoires</a:t>
            </a:r>
          </a:p>
        </p:txBody>
      </p:sp>
      <p:pic>
        <p:nvPicPr>
          <p:cNvPr id="13" name="Image 12">
            <a:extLst>
              <a:ext uri="{FF2B5EF4-FFF2-40B4-BE49-F238E27FC236}">
                <a16:creationId xmlns:a16="http://schemas.microsoft.com/office/drawing/2014/main" id="{D7C82D96-4A98-4CAD-85CC-25608E8D1DD4}"/>
              </a:ext>
            </a:extLst>
          </p:cNvPr>
          <p:cNvPicPr>
            <a:picLocks noChangeAspect="1"/>
          </p:cNvPicPr>
          <p:nvPr/>
        </p:nvPicPr>
        <p:blipFill rotWithShape="1">
          <a:blip r:embed="rId3"/>
          <a:srcRect l="42125" t="28990" r="21651" b="24788"/>
          <a:stretch/>
        </p:blipFill>
        <p:spPr>
          <a:xfrm>
            <a:off x="4586287" y="835770"/>
            <a:ext cx="4139772" cy="2971333"/>
          </a:xfrm>
          <a:prstGeom prst="rect">
            <a:avLst/>
          </a:prstGeom>
          <a:noFill/>
        </p:spPr>
      </p:pic>
    </p:spTree>
    <p:extLst>
      <p:ext uri="{BB962C8B-B14F-4D97-AF65-F5344CB8AC3E}">
        <p14:creationId xmlns:p14="http://schemas.microsoft.com/office/powerpoint/2010/main" val="3408559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1.4.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18CD53CB-39A3-1C41-9E91-1DEBD732E946}"/>
              </a:ext>
            </a:extLst>
          </p:cNvPr>
          <p:cNvSpPr txBox="1">
            <a:spLocks/>
          </p:cNvSpPr>
          <p:nvPr/>
        </p:nvSpPr>
        <p:spPr>
          <a:xfrm>
            <a:off x="977321" y="1318833"/>
            <a:ext cx="3351276" cy="20934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404040"/>
                </a:solidFill>
                <a:latin typeface="Arial" panose="020B0604020202020204" pitchFamily="34" charset="0"/>
                <a:cs typeface="Arial" panose="020B0604020202020204" pitchFamily="34" charset="0"/>
              </a:rPr>
              <a:t>L’information s</a:t>
            </a:r>
            <a:r>
              <a:rPr lang="fr-FR" sz="1200" b="1" dirty="0">
                <a:solidFill>
                  <a:srgbClr val="404040"/>
                </a:solidFill>
                <a:latin typeface="Arial" panose="020B0604020202020204" pitchFamily="34" charset="0"/>
                <a:cs typeface="Arial" panose="020B0604020202020204" pitchFamily="34" charset="0"/>
              </a:rPr>
              <a:t>uscite l’intérêt</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L’information est </a:t>
            </a:r>
            <a:r>
              <a:rPr lang="fr-FR" sz="1200" b="1" dirty="0">
                <a:solidFill>
                  <a:srgbClr val="404040"/>
                </a:solidFill>
                <a:latin typeface="Arial" panose="020B0604020202020204" pitchFamily="34" charset="0"/>
                <a:cs typeface="Arial" panose="020B0604020202020204" pitchFamily="34" charset="0"/>
              </a:rPr>
              <a:t>convaincante</a:t>
            </a:r>
            <a:r>
              <a:rPr lang="fr-FR" sz="1200" dirty="0">
                <a:solidFill>
                  <a:srgbClr val="404040"/>
                </a:solidFill>
                <a:latin typeface="Arial" panose="020B0604020202020204" pitchFamily="34" charset="0"/>
                <a:cs typeface="Arial" panose="020B0604020202020204" pitchFamily="34" charset="0"/>
              </a:rPr>
              <a:t>: on fait le récit d’une histoire pour se mettre en valeur / on fait changer la perspective, on se base sur des données</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L’information est </a:t>
            </a:r>
            <a:r>
              <a:rPr lang="fr-FR" sz="1200" b="1" dirty="0">
                <a:solidFill>
                  <a:srgbClr val="404040"/>
                </a:solidFill>
                <a:latin typeface="Arial" panose="020B0604020202020204" pitchFamily="34" charset="0"/>
                <a:cs typeface="Arial" panose="020B0604020202020204" pitchFamily="34" charset="0"/>
              </a:rPr>
              <a:t>mémorisable</a:t>
            </a:r>
            <a:r>
              <a:rPr lang="fr-FR" sz="1200" dirty="0">
                <a:solidFill>
                  <a:srgbClr val="404040"/>
                </a:solidFill>
                <a:latin typeface="Arial" panose="020B0604020202020204" pitchFamily="34" charset="0"/>
                <a:cs typeface="Arial" panose="020B0604020202020204" pitchFamily="34" charset="0"/>
              </a:rPr>
              <a:t>: Avec une représentation graphique adéquate, le lecteur se rappelle de ce que l’on raconte. On vit une expérience analytique et émotionnelle</a:t>
            </a:r>
          </a:p>
          <a:p>
            <a:pPr marL="90488" indent="-90488">
              <a:buClr>
                <a:srgbClr val="00A39B"/>
              </a:buClr>
            </a:pPr>
            <a:endParaRPr lang="fr-FR" sz="1100" dirty="0">
              <a:solidFill>
                <a:srgbClr val="323232"/>
              </a:solidFill>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Storytelling VS Data visualisation : Avantages</a:t>
            </a:r>
          </a:p>
        </p:txBody>
      </p:sp>
      <p:pic>
        <p:nvPicPr>
          <p:cNvPr id="3074" name="Picture 2" descr="Data visualisation/data storytelling : à quoi ça sert, comment ça marche">
            <a:extLst>
              <a:ext uri="{FF2B5EF4-FFF2-40B4-BE49-F238E27FC236}">
                <a16:creationId xmlns:a16="http://schemas.microsoft.com/office/drawing/2014/main" id="{C563470C-5A36-4888-A080-F299386824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1" y="1372126"/>
            <a:ext cx="3895558" cy="2576891"/>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32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3" y="339725"/>
            <a:ext cx="4549725"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fr-FR" sz="2000" b="1" dirty="0">
                <a:solidFill>
                  <a:srgbClr val="2B2B2B"/>
                </a:solidFill>
                <a:latin typeface="Arial" panose="020B0604020202020204" pitchFamily="34" charset="0"/>
                <a:cs typeface="Arial" panose="020B0604020202020204" pitchFamily="34" charset="0"/>
              </a:rPr>
              <a:t>1.5</a:t>
            </a:r>
          </a:p>
          <a:p>
            <a:pPr marL="0" indent="0">
              <a:buFont typeface="Arial" panose="020B0604020202020204" pitchFamily="34" charset="0"/>
              <a:buNone/>
            </a:pPr>
            <a:r>
              <a:rPr lang="fr-FR" sz="2800" b="1" dirty="0">
                <a:solidFill>
                  <a:srgbClr val="00A69C"/>
                </a:solidFill>
                <a:latin typeface="Arial" panose="020B0604020202020204" pitchFamily="34" charset="0"/>
                <a:cs typeface="Arial" panose="020B0604020202020204" pitchFamily="34" charset="0"/>
              </a:rPr>
              <a:t>Solutions de data visualisation</a:t>
            </a:r>
          </a:p>
        </p:txBody>
      </p:sp>
    </p:spTree>
    <p:extLst>
      <p:ext uri="{BB962C8B-B14F-4D97-AF65-F5344CB8AC3E}">
        <p14:creationId xmlns:p14="http://schemas.microsoft.com/office/powerpoint/2010/main" val="3590373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1.5. </a:t>
            </a:r>
            <a:r>
              <a:rPr lang="fr-FR" sz="900" i="1" dirty="0">
                <a:latin typeface="Arial" panose="020B0604020202020204" pitchFamily="34" charset="0"/>
                <a:cs typeface="Arial" panose="020B0604020202020204" pitchFamily="34" charset="0"/>
              </a:rPr>
              <a:t>SOLUTIONS DE DATA VISUALISATION</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Gartner des solutions de Data visualisation</a:t>
            </a:r>
          </a:p>
        </p:txBody>
      </p:sp>
      <p:sp>
        <p:nvSpPr>
          <p:cNvPr id="22" name="Text Placeholder 7">
            <a:extLst>
              <a:ext uri="{FF2B5EF4-FFF2-40B4-BE49-F238E27FC236}">
                <a16:creationId xmlns:a16="http://schemas.microsoft.com/office/drawing/2014/main" id="{F2CB382D-F5B4-46C4-899F-6994A345D89A}"/>
              </a:ext>
            </a:extLst>
          </p:cNvPr>
          <p:cNvSpPr txBox="1">
            <a:spLocks/>
          </p:cNvSpPr>
          <p:nvPr/>
        </p:nvSpPr>
        <p:spPr>
          <a:xfrm>
            <a:off x="2265794" y="1318833"/>
            <a:ext cx="1358555" cy="20934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404040"/>
                </a:solidFill>
                <a:latin typeface="Arial" panose="020B0604020202020204" pitchFamily="34" charset="0"/>
                <a:cs typeface="Arial" panose="020B0604020202020204" pitchFamily="34" charset="0"/>
              </a:rPr>
              <a:t>Tibco </a:t>
            </a:r>
            <a:r>
              <a:rPr lang="fr-FR" sz="1200" dirty="0" err="1">
                <a:solidFill>
                  <a:srgbClr val="404040"/>
                </a:solidFill>
                <a:latin typeface="Arial" panose="020B0604020202020204" pitchFamily="34" charset="0"/>
                <a:cs typeface="Arial" panose="020B0604020202020204" pitchFamily="34" charset="0"/>
              </a:rPr>
              <a:t>Spotfire</a:t>
            </a:r>
            <a:endParaRPr lang="fr-FR" sz="1200" b="1" dirty="0">
              <a:solidFill>
                <a:srgbClr val="404040"/>
              </a:solidFill>
              <a:latin typeface="Arial" panose="020B0604020202020204" pitchFamily="34" charset="0"/>
              <a:cs typeface="Arial" panose="020B0604020202020204" pitchFamily="34" charset="0"/>
            </a:endParaRP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Tableau</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Qlik</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IBM Cognos</a:t>
            </a:r>
          </a:p>
          <a:p>
            <a:pPr marL="90488" indent="-90488">
              <a:buClr>
                <a:srgbClr val="00A39B"/>
              </a:buClr>
            </a:pPr>
            <a:endParaRPr lang="fr-FR" sz="1100" dirty="0">
              <a:solidFill>
                <a:srgbClr val="323232"/>
              </a:solidFill>
              <a:latin typeface="Arial" panose="020B0604020202020204" pitchFamily="34" charset="0"/>
              <a:cs typeface="Arial" panose="020B0604020202020204" pitchFamily="34" charset="0"/>
            </a:endParaRPr>
          </a:p>
        </p:txBody>
      </p:sp>
      <p:pic>
        <p:nvPicPr>
          <p:cNvPr id="24" name="Picture 4" descr="Le graphique Magic Quadrant comprend 20 fournisseurs.  Trois sont classés comme leaders: Microsoft, Tableau et Qlik.  Microsoft est le mieux placé de tous les fournisseurs sur les deux axes.  Il y a trois Challengers: Google (Looker), Domo et MicroStrategy.  Tous les trois sont placés près de la limite du quadrant des joueurs de niche.  Il existe sept acteurs de niche, dont les grands fournisseurs Alibaba Cloud, Amazon Web Services, IBM et Infor.  Les petits fournisseurs spécialisés Board, Information Builders et Pyramid Analytics complètent les Niche Players.  Sept fournisseurs sont classés dans la catégorie des visionnaires.  Ils se répartissent en deux groupes: les grands fournisseurs avec des offres étendues, à savoir Oracle, SAP et TIBCO Software;  et les fournisseurs qui se concentrent uniquement sur les données et l'analyse, à savoir SAS, Sisense, ThoughtSpot et Yellowfin.">
            <a:extLst>
              <a:ext uri="{FF2B5EF4-FFF2-40B4-BE49-F238E27FC236}">
                <a16:creationId xmlns:a16="http://schemas.microsoft.com/office/drawing/2014/main" id="{928745D8-6DA2-44E4-A825-F208AAAB8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516" y="1299083"/>
            <a:ext cx="3409700" cy="354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460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1D96CF"/>
                </a:solidFill>
                <a:latin typeface="Arial" panose="020B0604020202020204" pitchFamily="34" charset="0"/>
              </a:rPr>
              <a:t>5’</a:t>
            </a:r>
          </a:p>
        </p:txBody>
      </p:sp>
    </p:spTree>
    <p:extLst>
      <p:ext uri="{BB962C8B-B14F-4D97-AF65-F5344CB8AC3E}">
        <p14:creationId xmlns:p14="http://schemas.microsoft.com/office/powerpoint/2010/main" val="2972448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C32BB8E-DD8F-7143-B9F3-A7CDB19673AF}"/>
              </a:ext>
            </a:extLst>
          </p:cNvPr>
          <p:cNvSpPr txBox="1">
            <a:spLocks/>
          </p:cNvSpPr>
          <p:nvPr/>
        </p:nvSpPr>
        <p:spPr>
          <a:xfrm>
            <a:off x="1213943" y="1919069"/>
            <a:ext cx="5698057" cy="22491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dirty="0">
                <a:latin typeface="Arial" panose="020B0604020202020204" pitchFamily="34" charset="0"/>
                <a:cs typeface="Arial" panose="020B0604020202020204" pitchFamily="34" charset="0"/>
              </a:rPr>
              <a:t>1. Une histoire est un récit d'événements. [Vrai faux]</a:t>
            </a:r>
          </a:p>
          <a:p>
            <a:pPr marL="0" indent="0">
              <a:spcAft>
                <a:spcPts val="0"/>
              </a:spcAft>
              <a:buNone/>
            </a:pPr>
            <a:endParaRPr lang="fr-FR" sz="1200" dirty="0">
              <a:latin typeface="Arial" panose="020B0604020202020204" pitchFamily="34" charset="0"/>
              <a:cs typeface="Arial" panose="020B0604020202020204" pitchFamily="34" charset="0"/>
            </a:endParaRPr>
          </a:p>
          <a:p>
            <a:pPr marL="0" indent="0">
              <a:spcAft>
                <a:spcPts val="0"/>
              </a:spcAft>
              <a:buNone/>
            </a:pPr>
            <a:r>
              <a:rPr lang="fr-FR" sz="1200" dirty="0">
                <a:latin typeface="Arial" panose="020B0604020202020204" pitchFamily="34" charset="0"/>
                <a:cs typeface="Arial" panose="020B0604020202020204" pitchFamily="34" charset="0"/>
              </a:rPr>
              <a:t>2. La consommation d'histoires libère de l'ocytocine. [Vrai faux]</a:t>
            </a:r>
          </a:p>
          <a:p>
            <a:pPr marL="0" indent="0">
              <a:buNone/>
            </a:pPr>
            <a:endParaRPr lang="fr-FR" sz="1200" dirty="0">
              <a:latin typeface="Arial" panose="020B0604020202020204" pitchFamily="34" charset="0"/>
              <a:cs typeface="Arial" panose="020B0604020202020204" pitchFamily="34" charset="0"/>
            </a:endParaRPr>
          </a:p>
          <a:p>
            <a:pPr marL="0" indent="0">
              <a:spcAft>
                <a:spcPts val="0"/>
              </a:spcAft>
              <a:buNone/>
            </a:pPr>
            <a:r>
              <a:rPr lang="fr-FR" sz="1200" dirty="0">
                <a:latin typeface="Arial" panose="020B0604020202020204" pitchFamily="34" charset="0"/>
                <a:cs typeface="Arial" panose="020B0604020202020204" pitchFamily="34" charset="0"/>
              </a:rPr>
              <a:t>3. Le but d'une histoire est de promouvoir (transmettre, perpétuer) un récit (une croyance, une culture, une idéologie). [Vrai faux]</a:t>
            </a:r>
          </a:p>
          <a:p>
            <a:pPr marL="0" indent="0">
              <a:buNone/>
            </a:pPr>
            <a:endParaRPr lang="fr-FR" sz="1200" dirty="0">
              <a:latin typeface="Arial" panose="020B0604020202020204" pitchFamily="34" charset="0"/>
              <a:cs typeface="Arial" panose="020B0604020202020204" pitchFamily="34" charset="0"/>
            </a:endParaRPr>
          </a:p>
          <a:p>
            <a:pPr marL="0" indent="0">
              <a:spcAft>
                <a:spcPts val="0"/>
              </a:spcAft>
              <a:buNone/>
            </a:pPr>
            <a:r>
              <a:rPr lang="fr-FR" sz="1200" dirty="0">
                <a:latin typeface="Arial" panose="020B0604020202020204" pitchFamily="34" charset="0"/>
                <a:cs typeface="Arial" panose="020B0604020202020204" pitchFamily="34" charset="0"/>
              </a:rPr>
              <a:t>4.Un récit ne colle pas au cerveau humain, il ne peut pas devenir viral, ce n'est pas facile à retenir. [Vrai faux]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5. Si votre histoire (graphique, visualisation) préconise</a:t>
            </a:r>
          </a:p>
          <a:p>
            <a:pPr marL="0" indent="0">
              <a:buNone/>
            </a:pPr>
            <a:r>
              <a:rPr lang="fr-FR" sz="1200" dirty="0">
                <a:latin typeface="Arial" panose="020B0604020202020204" pitchFamily="34" charset="0"/>
                <a:cs typeface="Arial" panose="020B0604020202020204" pitchFamily="34" charset="0"/>
              </a:rPr>
              <a:t>pas de récit, vous aurez l'impression que cela n'a pas de but. [Vrai faux]</a:t>
            </a:r>
          </a:p>
        </p:txBody>
      </p:sp>
      <p:sp>
        <p:nvSpPr>
          <p:cNvPr id="26" name="Text Placeholder 7">
            <a:extLst>
              <a:ext uri="{FF2B5EF4-FFF2-40B4-BE49-F238E27FC236}">
                <a16:creationId xmlns:a16="http://schemas.microsoft.com/office/drawing/2014/main" id="{4263E910-1278-8D47-9CBA-B8622FFFB7B0}"/>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
        <p:nvSpPr>
          <p:cNvPr id="27" name="Text Placeholder 10">
            <a:extLst>
              <a:ext uri="{FF2B5EF4-FFF2-40B4-BE49-F238E27FC236}">
                <a16:creationId xmlns:a16="http://schemas.microsoft.com/office/drawing/2014/main" id="{3D575A66-1766-9049-9953-E4E10B183BED}"/>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1D96CF"/>
                </a:solidFill>
                <a:latin typeface="Arial" panose="020B0604020202020204" pitchFamily="34" charset="0"/>
                <a:cs typeface="Arial" panose="020B0604020202020204" pitchFamily="34" charset="0"/>
              </a:rPr>
              <a:t>Quiz </a:t>
            </a:r>
            <a:r>
              <a:rPr lang="fr-FR" sz="2400" dirty="0">
                <a:solidFill>
                  <a:srgbClr val="1D96CF"/>
                </a:solidFill>
                <a:latin typeface="Arial" panose="020B0604020202020204" pitchFamily="34" charset="0"/>
                <a:cs typeface="Arial" panose="020B0604020202020204" pitchFamily="34" charset="0"/>
              </a:rPr>
              <a:t>/ Enoncés – Vrai ou Faux?</a:t>
            </a:r>
          </a:p>
        </p:txBody>
      </p:sp>
      <p:pic>
        <p:nvPicPr>
          <p:cNvPr id="51" name="Image 50">
            <a:extLst>
              <a:ext uri="{FF2B5EF4-FFF2-40B4-BE49-F238E27FC236}">
                <a16:creationId xmlns:a16="http://schemas.microsoft.com/office/drawing/2014/main" id="{EA202F89-4D22-514B-AF43-97BCF9A16757}"/>
              </a:ext>
            </a:extLst>
          </p:cNvPr>
          <p:cNvPicPr>
            <a:picLocks noChangeAspect="1"/>
          </p:cNvPicPr>
          <p:nvPr/>
        </p:nvPicPr>
        <p:blipFill>
          <a:blip r:embed="rId3"/>
          <a:stretch>
            <a:fillRect/>
          </a:stretch>
        </p:blipFill>
        <p:spPr>
          <a:xfrm>
            <a:off x="6865810" y="952721"/>
            <a:ext cx="1787586" cy="1620000"/>
          </a:xfrm>
          <a:prstGeom prst="rect">
            <a:avLst/>
          </a:prstGeom>
        </p:spPr>
      </p:pic>
    </p:spTree>
    <p:extLst>
      <p:ext uri="{BB962C8B-B14F-4D97-AF65-F5344CB8AC3E}">
        <p14:creationId xmlns:p14="http://schemas.microsoft.com/office/powerpoint/2010/main" val="4134366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C32BB8E-DD8F-7143-B9F3-A7CDB19673AF}"/>
              </a:ext>
            </a:extLst>
          </p:cNvPr>
          <p:cNvSpPr txBox="1">
            <a:spLocks/>
          </p:cNvSpPr>
          <p:nvPr/>
        </p:nvSpPr>
        <p:spPr>
          <a:xfrm>
            <a:off x="2232663" y="1895471"/>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dirty="0">
                <a:latin typeface="Arial" panose="020B0604020202020204" pitchFamily="34" charset="0"/>
                <a:cs typeface="Arial" panose="020B0604020202020204" pitchFamily="34" charset="0"/>
              </a:rPr>
              <a:t>1. </a:t>
            </a:r>
            <a:r>
              <a:rPr lang="fr-FR" sz="1200" b="1" dirty="0">
                <a:latin typeface="Arial" panose="020B0604020202020204" pitchFamily="34" charset="0"/>
                <a:cs typeface="Arial" panose="020B0604020202020204" pitchFamily="34" charset="0"/>
              </a:rPr>
              <a:t>Vrai</a:t>
            </a:r>
            <a:r>
              <a:rPr lang="fr-FR" sz="1200" dirty="0">
                <a:latin typeface="Arial" panose="020B0604020202020204" pitchFamily="34" charset="0"/>
                <a:cs typeface="Arial" panose="020B0604020202020204" pitchFamily="34" charset="0"/>
              </a:rPr>
              <a:t>. </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2. </a:t>
            </a:r>
            <a:r>
              <a:rPr lang="fr-FR" sz="1200" b="1" dirty="0">
                <a:latin typeface="Arial" panose="020B0604020202020204" pitchFamily="34" charset="0"/>
                <a:cs typeface="Arial" panose="020B0604020202020204" pitchFamily="34" charset="0"/>
              </a:rPr>
              <a:t>Vrai. </a:t>
            </a:r>
            <a:r>
              <a:rPr lang="fr-FR" sz="1200" dirty="0">
                <a:latin typeface="Arial" panose="020B0604020202020204" pitchFamily="34" charset="0"/>
                <a:cs typeface="Arial" panose="020B0604020202020204" pitchFamily="34" charset="0"/>
              </a:rPr>
              <a:t>Pour en savoir plus sur la biochimie de la narration et sa fonction dans l’évolution.</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3. </a:t>
            </a:r>
            <a:r>
              <a:rPr lang="fr-FR" sz="1200" b="1" dirty="0">
                <a:latin typeface="Arial" panose="020B0604020202020204" pitchFamily="34" charset="0"/>
                <a:cs typeface="Arial" panose="020B0604020202020204" pitchFamily="34" charset="0"/>
              </a:rPr>
              <a:t>Vrai.</a:t>
            </a:r>
          </a:p>
          <a:p>
            <a:pPr marL="0" indent="0">
              <a:buNone/>
            </a:pPr>
            <a:endParaRPr lang="fr-FR" sz="1200" b="1"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4. </a:t>
            </a:r>
            <a:r>
              <a:rPr lang="fr-FR" sz="1200" b="1" dirty="0">
                <a:latin typeface="Arial" panose="020B0604020202020204" pitchFamily="34" charset="0"/>
                <a:cs typeface="Arial" panose="020B0604020202020204" pitchFamily="34" charset="0"/>
              </a:rPr>
              <a:t>Vrai. </a:t>
            </a:r>
            <a:r>
              <a:rPr lang="fr-FR" sz="1200" dirty="0">
                <a:latin typeface="Arial" panose="020B0604020202020204" pitchFamily="34" charset="0"/>
                <a:cs typeface="Arial" panose="020B0604020202020204" pitchFamily="34" charset="0"/>
              </a:rPr>
              <a:t>Le message d'un récit succinct n'est généralement pas virale. Histoires sous forme d'annonces, les films et les livres sont plus adaptés pour devenir viraux.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5. </a:t>
            </a:r>
            <a:r>
              <a:rPr lang="fr-FR" sz="1200" b="1" dirty="0">
                <a:latin typeface="Arial" panose="020B0604020202020204" pitchFamily="34" charset="0"/>
                <a:cs typeface="Arial" panose="020B0604020202020204" pitchFamily="34" charset="0"/>
              </a:rPr>
              <a:t>Vrai.</a:t>
            </a:r>
          </a:p>
        </p:txBody>
      </p:sp>
      <p:sp>
        <p:nvSpPr>
          <p:cNvPr id="23" name="Text Placeholder 7">
            <a:extLst>
              <a:ext uri="{FF2B5EF4-FFF2-40B4-BE49-F238E27FC236}">
                <a16:creationId xmlns:a16="http://schemas.microsoft.com/office/drawing/2014/main" id="{F059AD98-A16A-5B4E-B34B-251B362FADEF}"/>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
        <p:nvSpPr>
          <p:cNvPr id="24" name="Text Placeholder 10">
            <a:extLst>
              <a:ext uri="{FF2B5EF4-FFF2-40B4-BE49-F238E27FC236}">
                <a16:creationId xmlns:a16="http://schemas.microsoft.com/office/drawing/2014/main" id="{90219976-1218-8D40-92E5-A7F9C8936A26}"/>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1D96CF"/>
                </a:solidFill>
                <a:latin typeface="Arial" panose="020B0604020202020204" pitchFamily="34" charset="0"/>
                <a:cs typeface="Arial" panose="020B0604020202020204" pitchFamily="34" charset="0"/>
              </a:rPr>
              <a:t>Quiz </a:t>
            </a:r>
            <a:r>
              <a:rPr lang="fr-FR" sz="2400" dirty="0">
                <a:solidFill>
                  <a:srgbClr val="1D96CF"/>
                </a:solidFill>
                <a:latin typeface="Arial" panose="020B0604020202020204" pitchFamily="34" charset="0"/>
                <a:cs typeface="Arial" panose="020B0604020202020204" pitchFamily="34" charset="0"/>
              </a:rPr>
              <a:t>/ Corrigés</a:t>
            </a:r>
          </a:p>
        </p:txBody>
      </p:sp>
      <p:pic>
        <p:nvPicPr>
          <p:cNvPr id="52" name="Image 51">
            <a:extLst>
              <a:ext uri="{FF2B5EF4-FFF2-40B4-BE49-F238E27FC236}">
                <a16:creationId xmlns:a16="http://schemas.microsoft.com/office/drawing/2014/main" id="{4E81A973-75FD-6F49-9606-C1782B5FB0F2}"/>
              </a:ext>
            </a:extLst>
          </p:cNvPr>
          <p:cNvPicPr>
            <a:picLocks noChangeAspect="1"/>
          </p:cNvPicPr>
          <p:nvPr/>
        </p:nvPicPr>
        <p:blipFill>
          <a:blip r:embed="rId3"/>
          <a:stretch>
            <a:fillRect/>
          </a:stretch>
        </p:blipFill>
        <p:spPr>
          <a:xfrm>
            <a:off x="6874820" y="951750"/>
            <a:ext cx="1620000" cy="1620000"/>
          </a:xfrm>
          <a:prstGeom prst="rect">
            <a:avLst/>
          </a:prstGeom>
        </p:spPr>
      </p:pic>
    </p:spTree>
    <p:extLst>
      <p:ext uri="{BB962C8B-B14F-4D97-AF65-F5344CB8AC3E}">
        <p14:creationId xmlns:p14="http://schemas.microsoft.com/office/powerpoint/2010/main" val="3658184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C7545B-EA5B-E54E-BCA5-A04601630F18}"/>
              </a:ext>
            </a:extLst>
          </p:cNvPr>
          <p:cNvSpPr txBox="1">
            <a:spLocks/>
          </p:cNvSpPr>
          <p:nvPr/>
        </p:nvSpPr>
        <p:spPr>
          <a:xfrm>
            <a:off x="358774" y="339725"/>
            <a:ext cx="3230000" cy="260043"/>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Tree>
    <p:extLst>
      <p:ext uri="{BB962C8B-B14F-4D97-AF65-F5344CB8AC3E}">
        <p14:creationId xmlns:p14="http://schemas.microsoft.com/office/powerpoint/2010/main" val="3328571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A1398DCC-70E8-F145-BEC3-EC795DE0A812}"/>
              </a:ext>
            </a:extLst>
          </p:cNvPr>
          <p:cNvSpPr txBox="1">
            <a:spLocks/>
          </p:cNvSpPr>
          <p:nvPr/>
        </p:nvSpPr>
        <p:spPr>
          <a:xfrm>
            <a:off x="358774" y="339725"/>
            <a:ext cx="2984194" cy="34701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
        <p:nvSpPr>
          <p:cNvPr id="28" name="Text Placeholder 10">
            <a:extLst>
              <a:ext uri="{FF2B5EF4-FFF2-40B4-BE49-F238E27FC236}">
                <a16:creationId xmlns:a16="http://schemas.microsoft.com/office/drawing/2014/main" id="{58429DF5-1F31-F04A-8D7D-E45F4101294E}"/>
              </a:ext>
            </a:extLst>
          </p:cNvPr>
          <p:cNvSpPr txBox="1">
            <a:spLocks/>
          </p:cNvSpPr>
          <p:nvPr/>
        </p:nvSpPr>
        <p:spPr>
          <a:xfrm>
            <a:off x="971550" y="1316955"/>
            <a:ext cx="4263542"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a:solidFill>
                  <a:srgbClr val="00A69C"/>
                </a:solidFill>
                <a:latin typeface="Arial" panose="020B0604020202020204" pitchFamily="34" charset="0"/>
                <a:cs typeface="Arial" panose="020B0604020202020204" pitchFamily="34" charset="0"/>
              </a:rPr>
              <a:t>Les 5 points à retenir</a:t>
            </a:r>
          </a:p>
        </p:txBody>
      </p:sp>
      <p:pic>
        <p:nvPicPr>
          <p:cNvPr id="30" name="Image 29">
            <a:extLst>
              <a:ext uri="{FF2B5EF4-FFF2-40B4-BE49-F238E27FC236}">
                <a16:creationId xmlns:a16="http://schemas.microsoft.com/office/drawing/2014/main" id="{D64D6ED0-582E-5540-98FE-0C432F0C4F1A}"/>
              </a:ext>
            </a:extLst>
          </p:cNvPr>
          <p:cNvPicPr>
            <a:picLocks noChangeAspect="1"/>
          </p:cNvPicPr>
          <p:nvPr/>
        </p:nvPicPr>
        <p:blipFill>
          <a:blip r:embed="rId3"/>
          <a:stretch>
            <a:fillRect/>
          </a:stretch>
        </p:blipFill>
        <p:spPr>
          <a:xfrm>
            <a:off x="6874820" y="951750"/>
            <a:ext cx="1620000" cy="1620000"/>
          </a:xfrm>
          <a:prstGeom prst="rect">
            <a:avLst/>
          </a:prstGeom>
        </p:spPr>
      </p:pic>
      <p:sp>
        <p:nvSpPr>
          <p:cNvPr id="6" name="Text Placeholder 7">
            <a:extLst>
              <a:ext uri="{FF2B5EF4-FFF2-40B4-BE49-F238E27FC236}">
                <a16:creationId xmlns:a16="http://schemas.microsoft.com/office/drawing/2014/main" id="{B39A8750-E851-744E-9984-1E5FFE4792CA}"/>
              </a:ext>
            </a:extLst>
          </p:cNvPr>
          <p:cNvSpPr txBox="1">
            <a:spLocks/>
          </p:cNvSpPr>
          <p:nvPr/>
        </p:nvSpPr>
        <p:spPr>
          <a:xfrm>
            <a:off x="271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Arial" panose="020B0604020202020204" pitchFamily="34" charset="0"/>
                <a:cs typeface="Arial" panose="020B0604020202020204" pitchFamily="34" charset="0"/>
              </a:rPr>
              <a:t>Ingénierie de la donnée</a:t>
            </a:r>
            <a:endParaRPr lang="en-US" sz="1200" dirty="0">
              <a:latin typeface="Arial" panose="020B0604020202020204" pitchFamily="34" charset="0"/>
              <a:cs typeface="Arial" panose="020B0604020202020204" pitchFamily="34" charset="0"/>
            </a:endParaRPr>
          </a:p>
        </p:txBody>
      </p:sp>
      <p:sp>
        <p:nvSpPr>
          <p:cNvPr id="7" name="Text Placeholder 7">
            <a:extLst>
              <a:ext uri="{FF2B5EF4-FFF2-40B4-BE49-F238E27FC236}">
                <a16:creationId xmlns:a16="http://schemas.microsoft.com/office/drawing/2014/main" id="{12338F54-BF64-AC4F-8BBD-9433C9E8B596}"/>
              </a:ext>
            </a:extLst>
          </p:cNvPr>
          <p:cNvSpPr txBox="1">
            <a:spLocks/>
          </p:cNvSpPr>
          <p:nvPr/>
        </p:nvSpPr>
        <p:spPr>
          <a:xfrm>
            <a:off x="971549"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Arial" panose="020B0604020202020204" pitchFamily="34" charset="0"/>
                <a:cs typeface="Arial" panose="020B0604020202020204" pitchFamily="34" charset="0"/>
              </a:rPr>
              <a:t>Data visualisation : communication visuelle</a:t>
            </a:r>
            <a:endParaRPr lang="en-US" sz="1200"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C453A112-4262-9B4C-B705-24401D8D9D0E}"/>
              </a:ext>
            </a:extLst>
          </p:cNvPr>
          <p:cNvSpPr txBox="1">
            <a:spLocks/>
          </p:cNvSpPr>
          <p:nvPr/>
        </p:nvSpPr>
        <p:spPr>
          <a:xfrm>
            <a:off x="433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Arial" panose="020B0604020202020204" pitchFamily="34" charset="0"/>
                <a:cs typeface="Arial" panose="020B0604020202020204" pitchFamily="34" charset="0"/>
              </a:rPr>
              <a:t>Type de visualisation selon le type de données</a:t>
            </a:r>
            <a:endParaRPr lang="en-US" sz="1200" dirty="0">
              <a:latin typeface="Arial" panose="020B0604020202020204" pitchFamily="34" charset="0"/>
              <a:cs typeface="Arial" panose="020B0604020202020204" pitchFamily="34" charset="0"/>
            </a:endParaRPr>
          </a:p>
        </p:txBody>
      </p:sp>
      <p:sp>
        <p:nvSpPr>
          <p:cNvPr id="11" name="Ellipse 10">
            <a:extLst>
              <a:ext uri="{FF2B5EF4-FFF2-40B4-BE49-F238E27FC236}">
                <a16:creationId xmlns:a16="http://schemas.microsoft.com/office/drawing/2014/main" id="{5637FA9F-3D12-554D-BEC9-9B4BF85B1C07}"/>
              </a:ext>
            </a:extLst>
          </p:cNvPr>
          <p:cNvSpPr>
            <a:spLocks noChangeAspect="1"/>
          </p:cNvSpPr>
          <p:nvPr/>
        </p:nvSpPr>
        <p:spPr>
          <a:xfrm>
            <a:off x="1493510" y="1880675"/>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1</a:t>
            </a:r>
          </a:p>
        </p:txBody>
      </p:sp>
      <p:sp>
        <p:nvSpPr>
          <p:cNvPr id="15" name="Ellipse 14">
            <a:extLst>
              <a:ext uri="{FF2B5EF4-FFF2-40B4-BE49-F238E27FC236}">
                <a16:creationId xmlns:a16="http://schemas.microsoft.com/office/drawing/2014/main" id="{C9F1FF0E-0435-5B4A-A8E7-73CD9A6D9556}"/>
              </a:ext>
            </a:extLst>
          </p:cNvPr>
          <p:cNvSpPr>
            <a:spLocks noChangeAspect="1"/>
          </p:cNvSpPr>
          <p:nvPr/>
        </p:nvSpPr>
        <p:spPr>
          <a:xfrm>
            <a:off x="3258061" y="1880675"/>
            <a:ext cx="539028" cy="540000"/>
          </a:xfrm>
          <a:prstGeom prst="ellipse">
            <a:avLst/>
          </a:prstGeom>
          <a:solidFill>
            <a:srgbClr val="1E96D2"/>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2</a:t>
            </a:r>
          </a:p>
        </p:txBody>
      </p:sp>
      <p:sp>
        <p:nvSpPr>
          <p:cNvPr id="16" name="Ellipse 15">
            <a:extLst>
              <a:ext uri="{FF2B5EF4-FFF2-40B4-BE49-F238E27FC236}">
                <a16:creationId xmlns:a16="http://schemas.microsoft.com/office/drawing/2014/main" id="{48065808-96F8-A94D-BE91-F4A2E65A5A14}"/>
              </a:ext>
            </a:extLst>
          </p:cNvPr>
          <p:cNvSpPr>
            <a:spLocks noChangeAspect="1"/>
          </p:cNvSpPr>
          <p:nvPr/>
        </p:nvSpPr>
        <p:spPr>
          <a:xfrm>
            <a:off x="4878061" y="1880675"/>
            <a:ext cx="539028" cy="540000"/>
          </a:xfrm>
          <a:prstGeom prst="ellipse">
            <a:avLst/>
          </a:prstGeom>
          <a:solidFill>
            <a:srgbClr val="F56350"/>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3</a:t>
            </a:r>
          </a:p>
        </p:txBody>
      </p:sp>
      <p:sp>
        <p:nvSpPr>
          <p:cNvPr id="20" name="Text Placeholder 7">
            <a:extLst>
              <a:ext uri="{FF2B5EF4-FFF2-40B4-BE49-F238E27FC236}">
                <a16:creationId xmlns:a16="http://schemas.microsoft.com/office/drawing/2014/main" id="{F34D367D-29C9-C542-8822-E90DE56C4B2D}"/>
              </a:ext>
            </a:extLst>
          </p:cNvPr>
          <p:cNvSpPr txBox="1">
            <a:spLocks/>
          </p:cNvSpPr>
          <p:nvPr/>
        </p:nvSpPr>
        <p:spPr>
          <a:xfrm>
            <a:off x="2717575" y="3783233"/>
            <a:ext cx="1620000" cy="247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Arial" panose="020B0604020202020204" pitchFamily="34" charset="0"/>
                <a:cs typeface="Arial" panose="020B0604020202020204" pitchFamily="34" charset="0"/>
              </a:rPr>
              <a:t>Data visualisation vs Storytelling</a:t>
            </a:r>
            <a:endParaRPr lang="fr-FR" sz="1100" dirty="0">
              <a:latin typeface="Arial" panose="020B0604020202020204" pitchFamily="34" charset="0"/>
              <a:cs typeface="Arial" panose="020B0604020202020204" pitchFamily="34" charset="0"/>
            </a:endParaRPr>
          </a:p>
        </p:txBody>
      </p:sp>
      <p:sp>
        <p:nvSpPr>
          <p:cNvPr id="21" name="Text Placeholder 7">
            <a:extLst>
              <a:ext uri="{FF2B5EF4-FFF2-40B4-BE49-F238E27FC236}">
                <a16:creationId xmlns:a16="http://schemas.microsoft.com/office/drawing/2014/main" id="{C3632DFA-C0CC-5C40-9D49-03E5742FEFB2}"/>
              </a:ext>
            </a:extLst>
          </p:cNvPr>
          <p:cNvSpPr txBox="1">
            <a:spLocks/>
          </p:cNvSpPr>
          <p:nvPr/>
        </p:nvSpPr>
        <p:spPr>
          <a:xfrm>
            <a:off x="971549" y="3783232"/>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Arial" panose="020B0604020202020204" pitchFamily="34" charset="0"/>
                <a:cs typeface="Arial" panose="020B0604020202020204" pitchFamily="34" charset="0"/>
              </a:rPr>
              <a:t>Outils de Data visualisation</a:t>
            </a:r>
          </a:p>
        </p:txBody>
      </p:sp>
      <p:sp>
        <p:nvSpPr>
          <p:cNvPr id="22" name="Ellipse 21">
            <a:extLst>
              <a:ext uri="{FF2B5EF4-FFF2-40B4-BE49-F238E27FC236}">
                <a16:creationId xmlns:a16="http://schemas.microsoft.com/office/drawing/2014/main" id="{54CC7181-583F-ED40-9D8E-598926E0015D}"/>
              </a:ext>
            </a:extLst>
          </p:cNvPr>
          <p:cNvSpPr>
            <a:spLocks noChangeAspect="1"/>
          </p:cNvSpPr>
          <p:nvPr/>
        </p:nvSpPr>
        <p:spPr>
          <a:xfrm>
            <a:off x="1493510" y="3176737"/>
            <a:ext cx="539028" cy="540000"/>
          </a:xfrm>
          <a:prstGeom prst="ellipse">
            <a:avLst/>
          </a:prstGeom>
          <a:solidFill>
            <a:srgbClr val="D75AD7"/>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4</a:t>
            </a:r>
          </a:p>
        </p:txBody>
      </p:sp>
      <p:sp>
        <p:nvSpPr>
          <p:cNvPr id="24" name="Ellipse 23">
            <a:extLst>
              <a:ext uri="{FF2B5EF4-FFF2-40B4-BE49-F238E27FC236}">
                <a16:creationId xmlns:a16="http://schemas.microsoft.com/office/drawing/2014/main" id="{BA60BB56-B7D8-534D-9533-8F995F5E01A5}"/>
              </a:ext>
            </a:extLst>
          </p:cNvPr>
          <p:cNvSpPr>
            <a:spLocks noChangeAspect="1"/>
          </p:cNvSpPr>
          <p:nvPr/>
        </p:nvSpPr>
        <p:spPr>
          <a:xfrm>
            <a:off x="3258061" y="3176737"/>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860835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18" name="Text Placeholder 10">
            <a:extLst>
              <a:ext uri="{FF2B5EF4-FFF2-40B4-BE49-F238E27FC236}">
                <a16:creationId xmlns:a16="http://schemas.microsoft.com/office/drawing/2014/main" id="{116272CC-9160-A141-B350-9F9FEDA0B9DC}"/>
              </a:ext>
            </a:extLst>
          </p:cNvPr>
          <p:cNvSpPr txBox="1">
            <a:spLocks/>
          </p:cNvSpPr>
          <p:nvPr/>
        </p:nvSpPr>
        <p:spPr>
          <a:xfrm>
            <a:off x="971550" y="972000"/>
            <a:ext cx="504000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2</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Intelligence Artificielle</a:t>
            </a:r>
          </a:p>
        </p:txBody>
      </p:sp>
      <p:sp>
        <p:nvSpPr>
          <p:cNvPr id="5" name="Text Placeholder 7">
            <a:extLst>
              <a:ext uri="{FF2B5EF4-FFF2-40B4-BE49-F238E27FC236}">
                <a16:creationId xmlns:a16="http://schemas.microsoft.com/office/drawing/2014/main" id="{D5475E9B-E3C4-564B-8BA2-715E9F9CC2CC}"/>
              </a:ext>
            </a:extLst>
          </p:cNvPr>
          <p:cNvSpPr txBox="1">
            <a:spLocks/>
          </p:cNvSpPr>
          <p:nvPr/>
        </p:nvSpPr>
        <p:spPr>
          <a:xfrm>
            <a:off x="973791"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900" i="1" dirty="0">
                <a:solidFill>
                  <a:srgbClr val="323232"/>
                </a:solidFill>
                <a:latin typeface="Arial" panose="020B0604020202020204" pitchFamily="34" charset="0"/>
                <a:cs typeface="Arial" panose="020B0604020202020204" pitchFamily="34" charset="0"/>
              </a:rPr>
              <a:t>MAÎTRISE DE L’IA ET DE LA DATAVIZ</a:t>
            </a:r>
            <a:endParaRPr lang="en-US" sz="900" i="1" dirty="0">
              <a:solidFill>
                <a:srgbClr val="323232"/>
              </a:solidFill>
              <a:latin typeface="Arial" panose="020B0604020202020204" pitchFamily="34" charset="0"/>
              <a:cs typeface="Arial" panose="020B0604020202020204" pitchFamily="34" charset="0"/>
            </a:endParaRPr>
          </a:p>
        </p:txBody>
      </p:sp>
      <p:grpSp>
        <p:nvGrpSpPr>
          <p:cNvPr id="2" name="Groupe 1">
            <a:extLst>
              <a:ext uri="{FF2B5EF4-FFF2-40B4-BE49-F238E27FC236}">
                <a16:creationId xmlns:a16="http://schemas.microsoft.com/office/drawing/2014/main" id="{B93E70C5-4A74-C65A-99CF-374E2C797B61}"/>
              </a:ext>
            </a:extLst>
          </p:cNvPr>
          <p:cNvGrpSpPr/>
          <p:nvPr/>
        </p:nvGrpSpPr>
        <p:grpSpPr>
          <a:xfrm>
            <a:off x="339248" y="349200"/>
            <a:ext cx="252000" cy="645087"/>
            <a:chOff x="339248" y="349200"/>
            <a:chExt cx="252000" cy="645087"/>
          </a:xfrm>
        </p:grpSpPr>
        <p:cxnSp>
          <p:nvCxnSpPr>
            <p:cNvPr id="3" name="Connecteur droit 2">
              <a:extLst>
                <a:ext uri="{FF2B5EF4-FFF2-40B4-BE49-F238E27FC236}">
                  <a16:creationId xmlns:a16="http://schemas.microsoft.com/office/drawing/2014/main" id="{8681886A-94A8-490C-D109-768D7AA14BAF}"/>
                </a:ext>
              </a:extLst>
            </p:cNvPr>
            <p:cNvCxnSpPr>
              <a:cxnSpLocks/>
              <a:stCxn id="4" idx="0"/>
              <a:endCxn id="6" idx="4"/>
            </p:cNvCxnSpPr>
            <p:nvPr/>
          </p:nvCxnSpPr>
          <p:spPr>
            <a:xfrm>
              <a:off x="465248" y="349200"/>
              <a:ext cx="0" cy="645087"/>
            </a:xfrm>
            <a:prstGeom prst="line">
              <a:avLst/>
            </a:prstGeom>
            <a:solidFill>
              <a:schemeClr val="bg1"/>
            </a:solidFill>
            <a:ln w="15875">
              <a:solidFill>
                <a:schemeClr val="bg1"/>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69213156-DCFE-14CB-560A-3D640213A59E}"/>
                </a:ext>
              </a:extLst>
            </p:cNvPr>
            <p:cNvSpPr>
              <a:spLocks noChangeAspect="1"/>
            </p:cNvSpPr>
            <p:nvPr/>
          </p:nvSpPr>
          <p:spPr>
            <a:xfrm>
              <a:off x="339248" y="349200"/>
              <a:ext cx="252000" cy="252000"/>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solidFill>
                    <a:schemeClr val="bg1"/>
                  </a:solidFill>
                </a:rPr>
                <a:t>1</a:t>
              </a:r>
            </a:p>
          </p:txBody>
        </p:sp>
        <p:sp>
          <p:nvSpPr>
            <p:cNvPr id="6" name="Ellipse 5">
              <a:extLst>
                <a:ext uri="{FF2B5EF4-FFF2-40B4-BE49-F238E27FC236}">
                  <a16:creationId xmlns:a16="http://schemas.microsoft.com/office/drawing/2014/main" id="{E74E4DB6-9C0C-CB77-896C-8A9DFBD5DDB7}"/>
                </a:ext>
              </a:extLst>
            </p:cNvPr>
            <p:cNvSpPr>
              <a:spLocks noChangeAspect="1"/>
            </p:cNvSpPr>
            <p:nvPr/>
          </p:nvSpPr>
          <p:spPr>
            <a:xfrm>
              <a:off x="339248" y="742287"/>
              <a:ext cx="252000" cy="252000"/>
            </a:xfrm>
            <a:prstGeom prst="ellipse">
              <a:avLst/>
            </a:prstGeom>
            <a:solidFill>
              <a:schemeClr val="tx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a:solidFill>
                    <a:schemeClr val="bg1"/>
                  </a:solidFill>
                </a:rPr>
                <a:t>2</a:t>
              </a:r>
            </a:p>
          </p:txBody>
        </p:sp>
      </p:grpSp>
    </p:spTree>
    <p:extLst>
      <p:ext uri="{BB962C8B-B14F-4D97-AF65-F5344CB8AC3E}">
        <p14:creationId xmlns:p14="http://schemas.microsoft.com/office/powerpoint/2010/main" val="4072458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18" name="Text Placeholder 10">
            <a:extLst>
              <a:ext uri="{FF2B5EF4-FFF2-40B4-BE49-F238E27FC236}">
                <a16:creationId xmlns:a16="http://schemas.microsoft.com/office/drawing/2014/main" id="{116272CC-9160-A141-B350-9F9FEDA0B9DC}"/>
              </a:ext>
            </a:extLst>
          </p:cNvPr>
          <p:cNvSpPr txBox="1">
            <a:spLocks/>
          </p:cNvSpPr>
          <p:nvPr/>
        </p:nvSpPr>
        <p:spPr>
          <a:xfrm>
            <a:off x="971550" y="972000"/>
            <a:ext cx="504000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1</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Data Visualisation</a:t>
            </a:r>
            <a:br>
              <a:rPr lang="fr-FR" sz="2800" b="1" dirty="0">
                <a:solidFill>
                  <a:schemeClr val="bg1"/>
                </a:solidFill>
                <a:latin typeface="Arial" panose="020B0604020202020204" pitchFamily="34" charset="0"/>
                <a:cs typeface="Arial" panose="020B0604020202020204" pitchFamily="34" charset="0"/>
              </a:rPr>
            </a:br>
            <a:r>
              <a:rPr lang="fr-FR" sz="2800" b="1" dirty="0">
                <a:solidFill>
                  <a:schemeClr val="bg1"/>
                </a:solidFill>
                <a:latin typeface="Arial" panose="020B0604020202020204" pitchFamily="34" charset="0"/>
                <a:cs typeface="Arial" panose="020B0604020202020204" pitchFamily="34" charset="0"/>
              </a:rPr>
              <a:t>&amp; Storytelling</a:t>
            </a:r>
          </a:p>
        </p:txBody>
      </p:sp>
      <p:sp>
        <p:nvSpPr>
          <p:cNvPr id="5" name="Text Placeholder 7">
            <a:extLst>
              <a:ext uri="{FF2B5EF4-FFF2-40B4-BE49-F238E27FC236}">
                <a16:creationId xmlns:a16="http://schemas.microsoft.com/office/drawing/2014/main" id="{D5475E9B-E3C4-564B-8BA2-715E9F9CC2CC}"/>
              </a:ext>
            </a:extLst>
          </p:cNvPr>
          <p:cNvSpPr txBox="1">
            <a:spLocks/>
          </p:cNvSpPr>
          <p:nvPr/>
        </p:nvSpPr>
        <p:spPr>
          <a:xfrm>
            <a:off x="973791"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900" i="1" dirty="0">
                <a:solidFill>
                  <a:srgbClr val="323232"/>
                </a:solidFill>
                <a:latin typeface="Arial" panose="020B0604020202020204" pitchFamily="34" charset="0"/>
                <a:cs typeface="Arial" panose="020B0604020202020204" pitchFamily="34" charset="0"/>
              </a:rPr>
              <a:t>MAÎTRISE DE L’IA ET DE LA DATAVIZ</a:t>
            </a:r>
            <a:endParaRPr lang="en-US" sz="900" i="1" dirty="0">
              <a:solidFill>
                <a:srgbClr val="323232"/>
              </a:solidFill>
              <a:latin typeface="Arial" panose="020B0604020202020204" pitchFamily="34" charset="0"/>
              <a:cs typeface="Arial" panose="020B0604020202020204" pitchFamily="34" charset="0"/>
            </a:endParaRPr>
          </a:p>
        </p:txBody>
      </p:sp>
      <p:grpSp>
        <p:nvGrpSpPr>
          <p:cNvPr id="2" name="Groupe 1">
            <a:extLst>
              <a:ext uri="{FF2B5EF4-FFF2-40B4-BE49-F238E27FC236}">
                <a16:creationId xmlns:a16="http://schemas.microsoft.com/office/drawing/2014/main" id="{3C46EBBF-99B3-1A3F-C019-F238C52E36FE}"/>
              </a:ext>
            </a:extLst>
          </p:cNvPr>
          <p:cNvGrpSpPr/>
          <p:nvPr/>
        </p:nvGrpSpPr>
        <p:grpSpPr>
          <a:xfrm>
            <a:off x="339248" y="349200"/>
            <a:ext cx="252000" cy="645087"/>
            <a:chOff x="339248" y="349200"/>
            <a:chExt cx="252000" cy="645087"/>
          </a:xfrm>
        </p:grpSpPr>
        <p:cxnSp>
          <p:nvCxnSpPr>
            <p:cNvPr id="3" name="Connecteur droit 2">
              <a:extLst>
                <a:ext uri="{FF2B5EF4-FFF2-40B4-BE49-F238E27FC236}">
                  <a16:creationId xmlns:a16="http://schemas.microsoft.com/office/drawing/2014/main" id="{D2D7D577-4F24-577B-5551-A22F2574A0D2}"/>
                </a:ext>
              </a:extLst>
            </p:cNvPr>
            <p:cNvCxnSpPr>
              <a:cxnSpLocks/>
              <a:stCxn id="4" idx="0"/>
              <a:endCxn id="6" idx="4"/>
            </p:cNvCxnSpPr>
            <p:nvPr/>
          </p:nvCxnSpPr>
          <p:spPr>
            <a:xfrm>
              <a:off x="465248" y="349200"/>
              <a:ext cx="0" cy="645087"/>
            </a:xfrm>
            <a:prstGeom prst="line">
              <a:avLst/>
            </a:prstGeom>
            <a:solidFill>
              <a:schemeClr val="bg1"/>
            </a:solidFill>
            <a:ln w="15875">
              <a:solidFill>
                <a:schemeClr val="bg1"/>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D55A55A0-6D76-6F1D-DD72-8489E7A808AA}"/>
                </a:ext>
              </a:extLst>
            </p:cNvPr>
            <p:cNvSpPr>
              <a:spLocks noChangeAspect="1"/>
            </p:cNvSpPr>
            <p:nvPr/>
          </p:nvSpPr>
          <p:spPr>
            <a:xfrm>
              <a:off x="339248" y="349200"/>
              <a:ext cx="252000" cy="252000"/>
            </a:xfrm>
            <a:prstGeom prst="ellipse">
              <a:avLst/>
            </a:prstGeom>
            <a:solidFill>
              <a:schemeClr val="tx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solidFill>
                    <a:schemeClr val="bg1"/>
                  </a:solidFill>
                </a:rPr>
                <a:t>1</a:t>
              </a:r>
            </a:p>
          </p:txBody>
        </p:sp>
        <p:sp>
          <p:nvSpPr>
            <p:cNvPr id="6" name="Ellipse 5">
              <a:extLst>
                <a:ext uri="{FF2B5EF4-FFF2-40B4-BE49-F238E27FC236}">
                  <a16:creationId xmlns:a16="http://schemas.microsoft.com/office/drawing/2014/main" id="{AE791A19-E6BD-4D9A-D2AA-F941E95017E2}"/>
                </a:ext>
              </a:extLst>
            </p:cNvPr>
            <p:cNvSpPr>
              <a:spLocks noChangeAspect="1"/>
            </p:cNvSpPr>
            <p:nvPr/>
          </p:nvSpPr>
          <p:spPr>
            <a:xfrm>
              <a:off x="339248" y="742287"/>
              <a:ext cx="252000" cy="252000"/>
            </a:xfrm>
            <a:prstGeom prst="ellipse">
              <a:avLst/>
            </a:prstGeom>
            <a:solidFill>
              <a:srgbClr val="00A69C"/>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a:solidFill>
                    <a:schemeClr val="bg1"/>
                  </a:solidFill>
                </a:rPr>
                <a:t>2</a:t>
              </a:r>
            </a:p>
          </p:txBody>
        </p:sp>
      </p:grpSp>
    </p:spTree>
    <p:extLst>
      <p:ext uri="{BB962C8B-B14F-4D97-AF65-F5344CB8AC3E}">
        <p14:creationId xmlns:p14="http://schemas.microsoft.com/office/powerpoint/2010/main" val="2033679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D00762-9125-6396-BF26-F66571D93FE5}"/>
              </a:ext>
            </a:extLst>
          </p:cNvPr>
          <p:cNvSpPr/>
          <p:nvPr/>
        </p:nvSpPr>
        <p:spPr>
          <a:xfrm>
            <a:off x="0" y="2029"/>
            <a:ext cx="9144000" cy="5143500"/>
          </a:xfrm>
          <a:prstGeom prst="rect">
            <a:avLst/>
          </a:prstGeom>
          <a:solidFill>
            <a:srgbClr val="00A69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 Placeholder 10">
            <a:extLst>
              <a:ext uri="{FF2B5EF4-FFF2-40B4-BE49-F238E27FC236}">
                <a16:creationId xmlns:a16="http://schemas.microsoft.com/office/drawing/2014/main" id="{2F3A74B7-D435-113C-7102-28A7E81E1118}"/>
              </a:ext>
            </a:extLst>
          </p:cNvPr>
          <p:cNvSpPr txBox="1">
            <a:spLocks/>
          </p:cNvSpPr>
          <p:nvPr/>
        </p:nvSpPr>
        <p:spPr>
          <a:xfrm>
            <a:off x="977646" y="1316955"/>
            <a:ext cx="5701753"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000" b="1">
                <a:latin typeface="Arial" panose="020B0604020202020204" pitchFamily="34" charset="0"/>
                <a:cs typeface="Arial" panose="020B0604020202020204" pitchFamily="34" charset="0"/>
              </a:rPr>
              <a:t>Objectifs pédagogiques de ce chapitre</a:t>
            </a:r>
          </a:p>
        </p:txBody>
      </p:sp>
      <p:pic>
        <p:nvPicPr>
          <p:cNvPr id="4" name="Image 3">
            <a:extLst>
              <a:ext uri="{FF2B5EF4-FFF2-40B4-BE49-F238E27FC236}">
                <a16:creationId xmlns:a16="http://schemas.microsoft.com/office/drawing/2014/main" id="{378DD109-DA4A-F2D9-E646-3E9DBA16052E}"/>
              </a:ext>
            </a:extLst>
          </p:cNvPr>
          <p:cNvPicPr>
            <a:picLocks noChangeAspect="1"/>
          </p:cNvPicPr>
          <p:nvPr/>
        </p:nvPicPr>
        <p:blipFill>
          <a:blip r:embed="rId3"/>
          <a:stretch>
            <a:fillRect/>
          </a:stretch>
        </p:blipFill>
        <p:spPr>
          <a:xfrm>
            <a:off x="6644339" y="653456"/>
            <a:ext cx="1872000" cy="1926419"/>
          </a:xfrm>
          <a:prstGeom prst="rect">
            <a:avLst/>
          </a:prstGeom>
        </p:spPr>
      </p:pic>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1231981" y="1954054"/>
            <a:ext cx="4320000" cy="119254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Extraire les informations des données brutes d’un environnement Big Data</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Automatiser la prise de décision par un ordinateur </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Distinguer les différentes branches de l’IA</a:t>
            </a:r>
          </a:p>
        </p:txBody>
      </p:sp>
      <p:sp>
        <p:nvSpPr>
          <p:cNvPr id="12" name="Text Placeholder 7">
            <a:extLst>
              <a:ext uri="{FF2B5EF4-FFF2-40B4-BE49-F238E27FC236}">
                <a16:creationId xmlns:a16="http://schemas.microsoft.com/office/drawing/2014/main" id="{58D133BA-A3B5-0842-91E0-33534524F164}"/>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pic>
        <p:nvPicPr>
          <p:cNvPr id="10" name="Image 9">
            <a:extLst>
              <a:ext uri="{FF2B5EF4-FFF2-40B4-BE49-F238E27FC236}">
                <a16:creationId xmlns:a16="http://schemas.microsoft.com/office/drawing/2014/main" id="{EF0530A2-6CB3-A94C-8179-F13A0DB70E94}"/>
              </a:ext>
            </a:extLst>
          </p:cNvPr>
          <p:cNvPicPr>
            <a:picLocks noChangeAspect="1"/>
          </p:cNvPicPr>
          <p:nvPr/>
        </p:nvPicPr>
        <p:blipFill>
          <a:blip r:embed="rId4"/>
          <a:stretch>
            <a:fillRect/>
          </a:stretch>
        </p:blipFill>
        <p:spPr>
          <a:xfrm>
            <a:off x="971550" y="1971489"/>
            <a:ext cx="216000" cy="216000"/>
          </a:xfrm>
          <a:prstGeom prst="rect">
            <a:avLst/>
          </a:prstGeom>
        </p:spPr>
      </p:pic>
      <p:pic>
        <p:nvPicPr>
          <p:cNvPr id="14" name="Image 13">
            <a:extLst>
              <a:ext uri="{FF2B5EF4-FFF2-40B4-BE49-F238E27FC236}">
                <a16:creationId xmlns:a16="http://schemas.microsoft.com/office/drawing/2014/main" id="{05B5A379-0102-2747-86F3-77FF353E32DD}"/>
              </a:ext>
            </a:extLst>
          </p:cNvPr>
          <p:cNvPicPr>
            <a:picLocks noChangeAspect="1"/>
          </p:cNvPicPr>
          <p:nvPr/>
        </p:nvPicPr>
        <p:blipFill>
          <a:blip r:embed="rId4"/>
          <a:stretch>
            <a:fillRect/>
          </a:stretch>
        </p:blipFill>
        <p:spPr>
          <a:xfrm>
            <a:off x="971550" y="2369836"/>
            <a:ext cx="216000" cy="216000"/>
          </a:xfrm>
          <a:prstGeom prst="rect">
            <a:avLst/>
          </a:prstGeom>
        </p:spPr>
      </p:pic>
      <p:pic>
        <p:nvPicPr>
          <p:cNvPr id="9" name="Image 8">
            <a:extLst>
              <a:ext uri="{FF2B5EF4-FFF2-40B4-BE49-F238E27FC236}">
                <a16:creationId xmlns:a16="http://schemas.microsoft.com/office/drawing/2014/main" id="{392E8D4F-2FA2-3E43-A967-E60D257F7EE3}"/>
              </a:ext>
            </a:extLst>
          </p:cNvPr>
          <p:cNvPicPr>
            <a:picLocks noChangeAspect="1"/>
          </p:cNvPicPr>
          <p:nvPr/>
        </p:nvPicPr>
        <p:blipFill>
          <a:blip r:embed="rId4"/>
          <a:stretch>
            <a:fillRect/>
          </a:stretch>
        </p:blipFill>
        <p:spPr>
          <a:xfrm>
            <a:off x="971550" y="2648174"/>
            <a:ext cx="216000" cy="216000"/>
          </a:xfrm>
          <a:prstGeom prst="rect">
            <a:avLst/>
          </a:prstGeom>
        </p:spPr>
      </p:pic>
    </p:spTree>
    <p:extLst>
      <p:ext uri="{BB962C8B-B14F-4D97-AF65-F5344CB8AC3E}">
        <p14:creationId xmlns:p14="http://schemas.microsoft.com/office/powerpoint/2010/main" val="321774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70235D50-6366-4D4E-9793-A0FD20FFA45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grpSp>
        <p:nvGrpSpPr>
          <p:cNvPr id="2" name="Groupe 1">
            <a:extLst>
              <a:ext uri="{FF2B5EF4-FFF2-40B4-BE49-F238E27FC236}">
                <a16:creationId xmlns:a16="http://schemas.microsoft.com/office/drawing/2014/main" id="{1474BAF0-9020-E082-4523-76B940A5F46E}"/>
              </a:ext>
            </a:extLst>
          </p:cNvPr>
          <p:cNvGrpSpPr/>
          <p:nvPr/>
        </p:nvGrpSpPr>
        <p:grpSpPr>
          <a:xfrm>
            <a:off x="3151863" y="1779851"/>
            <a:ext cx="1368000" cy="1560495"/>
            <a:chOff x="3318486" y="2797559"/>
            <a:chExt cx="1001854" cy="1142828"/>
          </a:xfrm>
        </p:grpSpPr>
        <p:sp>
          <p:nvSpPr>
            <p:cNvPr id="3" name="Ellipse 2">
              <a:extLst>
                <a:ext uri="{FF2B5EF4-FFF2-40B4-BE49-F238E27FC236}">
                  <a16:creationId xmlns:a16="http://schemas.microsoft.com/office/drawing/2014/main" id="{B2620ABA-74D4-09E4-C85A-63BCA6119B21}"/>
                </a:ext>
              </a:extLst>
            </p:cNvPr>
            <p:cNvSpPr>
              <a:spLocks noChangeAspect="1"/>
            </p:cNvSpPr>
            <p:nvPr/>
          </p:nvSpPr>
          <p:spPr>
            <a:xfrm>
              <a:off x="3318486" y="2938533"/>
              <a:ext cx="1001854" cy="1001854"/>
            </a:xfrm>
            <a:prstGeom prst="ellipse">
              <a:avLst/>
            </a:prstGeom>
            <a:solidFill>
              <a:schemeClr val="bg1"/>
            </a:solidFill>
            <a:ln w="38100">
              <a:solidFill>
                <a:srgbClr val="00A69C"/>
              </a:solidFill>
            </a:ln>
          </p:spPr>
          <p:txBody>
            <a:bodyPr wrap="square" lIns="0" tIns="0" rIns="0" bIns="0" rtlCol="0" anchor="ctr">
              <a:noAutofit/>
            </a:bodyPr>
            <a:lstStyle/>
            <a:p>
              <a:pPr algn="ctr">
                <a:spcAft>
                  <a:spcPts val="800"/>
                </a:spcAft>
              </a:pPr>
              <a:r>
                <a:rPr lang="fr-FR" sz="1100" dirty="0">
                  <a:solidFill>
                    <a:srgbClr val="00A69C"/>
                  </a:solidFill>
                  <a:latin typeface="Arial" panose="020B0604020202020204" pitchFamily="34" charset="0"/>
                  <a:cs typeface="Arial" panose="020B0604020202020204" pitchFamily="34" charset="0"/>
                </a:rPr>
                <a:t>Les fondamentaux du Data Mining</a:t>
              </a:r>
            </a:p>
          </p:txBody>
        </p:sp>
        <p:sp>
          <p:nvSpPr>
            <p:cNvPr id="5" name="ZoneTexte 4">
              <a:extLst>
                <a:ext uri="{FF2B5EF4-FFF2-40B4-BE49-F238E27FC236}">
                  <a16:creationId xmlns:a16="http://schemas.microsoft.com/office/drawing/2014/main" id="{FA08271E-C9AE-3778-5013-945D73A764F9}"/>
                </a:ext>
              </a:extLst>
            </p:cNvPr>
            <p:cNvSpPr txBox="1">
              <a:spLocks noChangeAspect="1"/>
            </p:cNvSpPr>
            <p:nvPr/>
          </p:nvSpPr>
          <p:spPr>
            <a:xfrm>
              <a:off x="3687590" y="2797559"/>
              <a:ext cx="263646" cy="263646"/>
            </a:xfrm>
            <a:prstGeom prst="ellipse">
              <a:avLst/>
            </a:prstGeom>
            <a:solidFill>
              <a:schemeClr val="bg1"/>
            </a:solidFill>
            <a:ln w="31750">
              <a:solidFill>
                <a:srgbClr val="00A69C"/>
              </a:solidFill>
            </a:ln>
          </p:spPr>
          <p:txBody>
            <a:bodyPr wrap="square" lIns="0" tIns="0" rIns="0" bIns="0" rtlCol="0" anchor="ctr">
              <a:noAutofit/>
            </a:bodyPr>
            <a:lstStyle>
              <a:defPPr>
                <a:defRPr lang="en-US"/>
              </a:defPPr>
              <a:lvl1pPr algn="ctr">
                <a:defRPr sz="1200" b="1">
                  <a:solidFill>
                    <a:srgbClr val="00A69C"/>
                  </a:solidFill>
                  <a:latin typeface="Arial" panose="020B0604020202020204" pitchFamily="34" charset="0"/>
                  <a:cs typeface="Arial" panose="020B0604020202020204" pitchFamily="34" charset="0"/>
                </a:defRPr>
              </a:lvl1pPr>
            </a:lstStyle>
            <a:p>
              <a:r>
                <a:rPr lang="fr-FR"/>
                <a:t>2.2</a:t>
              </a:r>
            </a:p>
          </p:txBody>
        </p:sp>
      </p:grpSp>
      <p:grpSp>
        <p:nvGrpSpPr>
          <p:cNvPr id="6" name="Groupe 5">
            <a:extLst>
              <a:ext uri="{FF2B5EF4-FFF2-40B4-BE49-F238E27FC236}">
                <a16:creationId xmlns:a16="http://schemas.microsoft.com/office/drawing/2014/main" id="{D7B80961-AAE4-CF7C-9A6E-32DE610CC01A}"/>
              </a:ext>
            </a:extLst>
          </p:cNvPr>
          <p:cNvGrpSpPr/>
          <p:nvPr/>
        </p:nvGrpSpPr>
        <p:grpSpPr>
          <a:xfrm>
            <a:off x="4620802" y="1779857"/>
            <a:ext cx="1368000" cy="1560492"/>
            <a:chOff x="3318486" y="2797562"/>
            <a:chExt cx="1001854" cy="1142825"/>
          </a:xfrm>
        </p:grpSpPr>
        <p:sp>
          <p:nvSpPr>
            <p:cNvPr id="7" name="Ellipse 6">
              <a:extLst>
                <a:ext uri="{FF2B5EF4-FFF2-40B4-BE49-F238E27FC236}">
                  <a16:creationId xmlns:a16="http://schemas.microsoft.com/office/drawing/2014/main" id="{52FC970F-B557-AAE4-43DC-8F20209340DB}"/>
                </a:ext>
              </a:extLst>
            </p:cNvPr>
            <p:cNvSpPr>
              <a:spLocks noChangeAspect="1"/>
            </p:cNvSpPr>
            <p:nvPr/>
          </p:nvSpPr>
          <p:spPr>
            <a:xfrm>
              <a:off x="3318486" y="2938533"/>
              <a:ext cx="1001854" cy="1001854"/>
            </a:xfrm>
            <a:prstGeom prst="ellipse">
              <a:avLst/>
            </a:prstGeom>
            <a:solidFill>
              <a:schemeClr val="bg1"/>
            </a:solidFill>
            <a:ln w="38100">
              <a:solidFill>
                <a:srgbClr val="00A69C"/>
              </a:solidFill>
            </a:ln>
          </p:spPr>
          <p:txBody>
            <a:bodyPr wrap="square" lIns="0" tIns="0" rIns="0" bIns="0" rtlCol="0" anchor="ctr">
              <a:noAutofit/>
            </a:bodyPr>
            <a:lstStyle/>
            <a:p>
              <a:pPr marL="0" indent="0" algn="ctr">
                <a:spcAft>
                  <a:spcPts val="800"/>
                </a:spcAft>
                <a:buNone/>
              </a:pPr>
              <a:r>
                <a:rPr lang="fr-FR" sz="1100" dirty="0">
                  <a:solidFill>
                    <a:srgbClr val="00A69C"/>
                  </a:solidFill>
                  <a:latin typeface="Arial" panose="020B0604020202020204" pitchFamily="34" charset="0"/>
                  <a:cs typeface="Arial" panose="020B0604020202020204" pitchFamily="34" charset="0"/>
                </a:rPr>
                <a:t>Les fondamentaux du Machine Learning</a:t>
              </a:r>
            </a:p>
          </p:txBody>
        </p:sp>
        <p:sp>
          <p:nvSpPr>
            <p:cNvPr id="8" name="ZoneTexte 7">
              <a:extLst>
                <a:ext uri="{FF2B5EF4-FFF2-40B4-BE49-F238E27FC236}">
                  <a16:creationId xmlns:a16="http://schemas.microsoft.com/office/drawing/2014/main" id="{35BC40B0-BC53-CEA7-6307-AAE0B24FDBB5}"/>
                </a:ext>
              </a:extLst>
            </p:cNvPr>
            <p:cNvSpPr txBox="1">
              <a:spLocks noChangeAspect="1"/>
            </p:cNvSpPr>
            <p:nvPr/>
          </p:nvSpPr>
          <p:spPr>
            <a:xfrm>
              <a:off x="3687591" y="2797562"/>
              <a:ext cx="263645" cy="263646"/>
            </a:xfrm>
            <a:prstGeom prst="ellipse">
              <a:avLst/>
            </a:prstGeom>
            <a:solidFill>
              <a:schemeClr val="bg1"/>
            </a:solidFill>
            <a:ln w="31750">
              <a:solidFill>
                <a:srgbClr val="00A69C"/>
              </a:solidFill>
            </a:ln>
          </p:spPr>
          <p:txBody>
            <a:bodyPr wrap="square" lIns="0" tIns="0" rIns="0" bIns="0" rtlCol="0" anchor="ctr">
              <a:noAutofit/>
            </a:bodyPr>
            <a:lstStyle>
              <a:defPPr>
                <a:defRPr lang="en-US"/>
              </a:defPPr>
              <a:lvl1pPr algn="ctr">
                <a:defRPr sz="1200" b="1">
                  <a:solidFill>
                    <a:srgbClr val="00A69C"/>
                  </a:solidFill>
                  <a:latin typeface="Arial" panose="020B0604020202020204" pitchFamily="34" charset="0"/>
                  <a:cs typeface="Arial" panose="020B0604020202020204" pitchFamily="34" charset="0"/>
                </a:defRPr>
              </a:lvl1pPr>
            </a:lstStyle>
            <a:p>
              <a:r>
                <a:rPr lang="fr-FR"/>
                <a:t>2.3</a:t>
              </a:r>
            </a:p>
          </p:txBody>
        </p:sp>
      </p:grpSp>
      <p:grpSp>
        <p:nvGrpSpPr>
          <p:cNvPr id="10" name="Groupe 9">
            <a:extLst>
              <a:ext uri="{FF2B5EF4-FFF2-40B4-BE49-F238E27FC236}">
                <a16:creationId xmlns:a16="http://schemas.microsoft.com/office/drawing/2014/main" id="{D1514850-2441-FE8A-B04C-F03974FFDA36}"/>
              </a:ext>
            </a:extLst>
          </p:cNvPr>
          <p:cNvGrpSpPr/>
          <p:nvPr/>
        </p:nvGrpSpPr>
        <p:grpSpPr>
          <a:xfrm>
            <a:off x="1665225" y="1779852"/>
            <a:ext cx="1368004" cy="1560495"/>
            <a:chOff x="2401362" y="1791503"/>
            <a:chExt cx="1368004" cy="1560495"/>
          </a:xfrm>
        </p:grpSpPr>
        <p:sp>
          <p:nvSpPr>
            <p:cNvPr id="11" name="Ellipse 10">
              <a:extLst>
                <a:ext uri="{FF2B5EF4-FFF2-40B4-BE49-F238E27FC236}">
                  <a16:creationId xmlns:a16="http://schemas.microsoft.com/office/drawing/2014/main" id="{358E7DD9-EB86-CE31-5004-C460EF674775}"/>
                </a:ext>
              </a:extLst>
            </p:cNvPr>
            <p:cNvSpPr>
              <a:spLocks noChangeAspect="1"/>
            </p:cNvSpPr>
            <p:nvPr/>
          </p:nvSpPr>
          <p:spPr>
            <a:xfrm>
              <a:off x="2401362" y="1983998"/>
              <a:ext cx="1368004" cy="1368000"/>
            </a:xfrm>
            <a:prstGeom prst="ellipse">
              <a:avLst/>
            </a:prstGeom>
            <a:solidFill>
              <a:schemeClr val="bg1"/>
            </a:solidFill>
            <a:ln w="381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indent="0" algn="ctr">
                <a:spcAft>
                  <a:spcPts val="800"/>
                </a:spcAft>
                <a:buNone/>
              </a:pPr>
              <a:r>
                <a:rPr lang="en-US" sz="1100" dirty="0">
                  <a:solidFill>
                    <a:srgbClr val="00A69C"/>
                  </a:solidFill>
                  <a:latin typeface="Arial" panose="020B0604020202020204" pitchFamily="34" charset="0"/>
                  <a:cs typeface="Arial" panose="020B0604020202020204" pitchFamily="34" charset="0"/>
                </a:rPr>
                <a:t>L</a:t>
              </a:r>
              <a:r>
                <a:rPr lang="fr-FR" sz="1100" dirty="0">
                  <a:solidFill>
                    <a:srgbClr val="00A69C"/>
                  </a:solidFill>
                  <a:latin typeface="Arial" panose="020B0604020202020204" pitchFamily="34" charset="0"/>
                  <a:cs typeface="Arial" panose="020B0604020202020204" pitchFamily="34" charset="0"/>
                </a:rPr>
                <a:t>es fondamentaux du Big Data</a:t>
              </a:r>
              <a:endParaRPr lang="fr-FR" sz="1100" dirty="0">
                <a:solidFill>
                  <a:srgbClr val="323232"/>
                </a:solidFill>
                <a:latin typeface="Arial" panose="020B0604020202020204" pitchFamily="34" charset="0"/>
                <a:cs typeface="Arial" panose="020B0604020202020204" pitchFamily="34" charset="0"/>
              </a:endParaRPr>
            </a:p>
          </p:txBody>
        </p:sp>
        <p:sp>
          <p:nvSpPr>
            <p:cNvPr id="12" name="ZoneTexte 11">
              <a:extLst>
                <a:ext uri="{FF2B5EF4-FFF2-40B4-BE49-F238E27FC236}">
                  <a16:creationId xmlns:a16="http://schemas.microsoft.com/office/drawing/2014/main" id="{F94F3C23-3E2C-22B8-B7C1-F0C790E9B494}"/>
                </a:ext>
              </a:extLst>
            </p:cNvPr>
            <p:cNvSpPr txBox="1">
              <a:spLocks noChangeAspect="1"/>
            </p:cNvSpPr>
            <p:nvPr/>
          </p:nvSpPr>
          <p:spPr>
            <a:xfrm>
              <a:off x="2905363" y="1791503"/>
              <a:ext cx="360000" cy="360000"/>
            </a:xfrm>
            <a:prstGeom prst="ellipse">
              <a:avLst/>
            </a:prstGeom>
            <a:solidFill>
              <a:schemeClr val="bg1"/>
            </a:solidFill>
            <a:ln w="31750">
              <a:solidFill>
                <a:srgbClr val="00A69C"/>
              </a:solidFill>
            </a:ln>
          </p:spPr>
          <p:txBody>
            <a:bodyPr wrap="square" lIns="0" tIns="0" rIns="0" bIns="0" rtlCol="0" anchor="ctr">
              <a:noAutofit/>
            </a:bodyPr>
            <a:lstStyle/>
            <a:p>
              <a:pPr algn="ctr"/>
              <a:r>
                <a:rPr lang="fr-FR" sz="1200" b="1">
                  <a:solidFill>
                    <a:srgbClr val="00A69C"/>
                  </a:solidFill>
                  <a:latin typeface="Arial" panose="020B0604020202020204" pitchFamily="34" charset="0"/>
                  <a:cs typeface="Arial" panose="020B0604020202020204" pitchFamily="34" charset="0"/>
                </a:rPr>
                <a:t>2.1</a:t>
              </a:r>
            </a:p>
          </p:txBody>
        </p:sp>
      </p:grpSp>
      <p:sp>
        <p:nvSpPr>
          <p:cNvPr id="13" name="Text Placeholder 7">
            <a:extLst>
              <a:ext uri="{FF2B5EF4-FFF2-40B4-BE49-F238E27FC236}">
                <a16:creationId xmlns:a16="http://schemas.microsoft.com/office/drawing/2014/main" id="{2291BE77-164F-03D1-741C-12030782BF69}"/>
              </a:ext>
            </a:extLst>
          </p:cNvPr>
          <p:cNvSpPr txBox="1">
            <a:spLocks/>
          </p:cNvSpPr>
          <p:nvPr/>
        </p:nvSpPr>
        <p:spPr>
          <a:xfrm>
            <a:off x="7784123" y="1469236"/>
            <a:ext cx="1031265"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F56350"/>
                </a:solidFill>
                <a:latin typeface="Arial" panose="020B0604020202020204" pitchFamily="34" charset="0"/>
                <a:cs typeface="Arial" panose="020B0604020202020204" pitchFamily="34" charset="0"/>
              </a:rPr>
              <a:t>4 H</a:t>
            </a:r>
          </a:p>
        </p:txBody>
      </p:sp>
      <p:pic>
        <p:nvPicPr>
          <p:cNvPr id="14" name="Image 13">
            <a:extLst>
              <a:ext uri="{FF2B5EF4-FFF2-40B4-BE49-F238E27FC236}">
                <a16:creationId xmlns:a16="http://schemas.microsoft.com/office/drawing/2014/main" id="{1D676AFB-19DA-59D7-0452-0E9353035AF9}"/>
              </a:ext>
            </a:extLst>
          </p:cNvPr>
          <p:cNvPicPr>
            <a:picLocks noChangeAspect="1"/>
          </p:cNvPicPr>
          <p:nvPr/>
        </p:nvPicPr>
        <p:blipFill>
          <a:blip r:embed="rId4"/>
          <a:stretch>
            <a:fillRect/>
          </a:stretch>
        </p:blipFill>
        <p:spPr>
          <a:xfrm>
            <a:off x="7735388" y="368275"/>
            <a:ext cx="1080000" cy="1080000"/>
          </a:xfrm>
          <a:prstGeom prst="rect">
            <a:avLst/>
          </a:prstGeom>
        </p:spPr>
      </p:pic>
      <p:grpSp>
        <p:nvGrpSpPr>
          <p:cNvPr id="18" name="Groupe 17">
            <a:extLst>
              <a:ext uri="{FF2B5EF4-FFF2-40B4-BE49-F238E27FC236}">
                <a16:creationId xmlns:a16="http://schemas.microsoft.com/office/drawing/2014/main" id="{E71A94D2-886F-D67F-06BE-EFCD02938228}"/>
              </a:ext>
            </a:extLst>
          </p:cNvPr>
          <p:cNvGrpSpPr/>
          <p:nvPr/>
        </p:nvGrpSpPr>
        <p:grpSpPr>
          <a:xfrm>
            <a:off x="6107436" y="1779851"/>
            <a:ext cx="1368004" cy="1560495"/>
            <a:chOff x="2401362" y="1791503"/>
            <a:chExt cx="1368004" cy="1560495"/>
          </a:xfrm>
        </p:grpSpPr>
        <p:sp>
          <p:nvSpPr>
            <p:cNvPr id="19" name="Ellipse 18">
              <a:extLst>
                <a:ext uri="{FF2B5EF4-FFF2-40B4-BE49-F238E27FC236}">
                  <a16:creationId xmlns:a16="http://schemas.microsoft.com/office/drawing/2014/main" id="{C0524349-8F66-F046-DA02-3EDF5F9E4BB0}"/>
                </a:ext>
              </a:extLst>
            </p:cNvPr>
            <p:cNvSpPr>
              <a:spLocks noChangeAspect="1"/>
            </p:cNvSpPr>
            <p:nvPr/>
          </p:nvSpPr>
          <p:spPr>
            <a:xfrm>
              <a:off x="2401362" y="1983998"/>
              <a:ext cx="1368004" cy="1368000"/>
            </a:xfrm>
            <a:prstGeom prst="ellipse">
              <a:avLst/>
            </a:prstGeom>
            <a:solidFill>
              <a:schemeClr val="bg1"/>
            </a:solidFill>
            <a:ln w="381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800"/>
                </a:spcAft>
              </a:pPr>
              <a:r>
                <a:rPr lang="fr-FR" sz="1100" dirty="0">
                  <a:solidFill>
                    <a:srgbClr val="00A69C"/>
                  </a:solidFill>
                  <a:latin typeface="Arial" panose="020B0604020202020204" pitchFamily="34" charset="0"/>
                  <a:cs typeface="Arial" panose="020B0604020202020204" pitchFamily="34" charset="0"/>
                </a:rPr>
                <a:t>Les fondamentaux du </a:t>
              </a:r>
              <a:r>
                <a:rPr lang="fr-FR" sz="1100" dirty="0" err="1">
                  <a:solidFill>
                    <a:srgbClr val="00A69C"/>
                  </a:solidFill>
                  <a:latin typeface="Arial" panose="020B0604020202020204" pitchFamily="34" charset="0"/>
                  <a:cs typeface="Arial" panose="020B0604020202020204" pitchFamily="34" charset="0"/>
                </a:rPr>
                <a:t>Deep</a:t>
              </a:r>
              <a:r>
                <a:rPr lang="fr-FR" sz="1100" dirty="0">
                  <a:solidFill>
                    <a:srgbClr val="00A69C"/>
                  </a:solidFill>
                  <a:latin typeface="Arial" panose="020B0604020202020204" pitchFamily="34" charset="0"/>
                  <a:cs typeface="Arial" panose="020B0604020202020204" pitchFamily="34" charset="0"/>
                </a:rPr>
                <a:t> Learning</a:t>
              </a:r>
            </a:p>
          </p:txBody>
        </p:sp>
        <p:sp>
          <p:nvSpPr>
            <p:cNvPr id="20" name="ZoneTexte 19">
              <a:extLst>
                <a:ext uri="{FF2B5EF4-FFF2-40B4-BE49-F238E27FC236}">
                  <a16:creationId xmlns:a16="http://schemas.microsoft.com/office/drawing/2014/main" id="{F5AB9FF4-7CFF-67CD-7A76-2775CC61B1FE}"/>
                </a:ext>
              </a:extLst>
            </p:cNvPr>
            <p:cNvSpPr txBox="1">
              <a:spLocks noChangeAspect="1"/>
            </p:cNvSpPr>
            <p:nvPr/>
          </p:nvSpPr>
          <p:spPr>
            <a:xfrm>
              <a:off x="2905363" y="1791503"/>
              <a:ext cx="360000" cy="360000"/>
            </a:xfrm>
            <a:prstGeom prst="ellipse">
              <a:avLst/>
            </a:prstGeom>
            <a:solidFill>
              <a:schemeClr val="bg1"/>
            </a:solidFill>
            <a:ln w="31750">
              <a:solidFill>
                <a:srgbClr val="00A69C"/>
              </a:solidFill>
            </a:ln>
          </p:spPr>
          <p:txBody>
            <a:bodyPr wrap="square" lIns="0" tIns="0" rIns="0" bIns="0" rtlCol="0" anchor="ctr">
              <a:noAutofit/>
            </a:bodyPr>
            <a:lstStyle/>
            <a:p>
              <a:pPr algn="ctr"/>
              <a:r>
                <a:rPr lang="fr-FR" sz="1200" b="1">
                  <a:solidFill>
                    <a:srgbClr val="00A69C"/>
                  </a:solidFill>
                  <a:latin typeface="Arial" panose="020B0604020202020204" pitchFamily="34" charset="0"/>
                  <a:cs typeface="Arial" panose="020B0604020202020204" pitchFamily="34" charset="0"/>
                </a:rPr>
                <a:t>2.4</a:t>
              </a:r>
            </a:p>
          </p:txBody>
        </p:sp>
      </p:grpSp>
      <p:sp>
        <p:nvSpPr>
          <p:cNvPr id="21" name="Text Placeholder 10">
            <a:extLst>
              <a:ext uri="{FF2B5EF4-FFF2-40B4-BE49-F238E27FC236}">
                <a16:creationId xmlns:a16="http://schemas.microsoft.com/office/drawing/2014/main" id="{3703BCD9-D5FE-AE1F-7566-B2ED808017D4}"/>
              </a:ext>
            </a:extLst>
          </p:cNvPr>
          <p:cNvSpPr txBox="1">
            <a:spLocks/>
          </p:cNvSpPr>
          <p:nvPr>
            <p:custDataLst>
              <p:tags r:id="rId1"/>
            </p:custDataLst>
          </p:nvPr>
        </p:nvSpPr>
        <p:spPr>
          <a:xfrm>
            <a:off x="358772" y="474541"/>
            <a:ext cx="5511082"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a:solidFill>
                  <a:srgbClr val="00A69C"/>
                </a:solidFill>
                <a:latin typeface="Arial"/>
                <a:ea typeface="Verdana"/>
                <a:cs typeface="Arial"/>
              </a:rPr>
              <a:t>Au sommaire de ce chapitre</a:t>
            </a:r>
            <a:endParaRPr lang="fr-FR" sz="2400" b="1">
              <a:solidFill>
                <a:srgbClr val="00A6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2245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fr-FR" sz="2000" b="1" dirty="0">
                <a:solidFill>
                  <a:srgbClr val="2B2B2B"/>
                </a:solidFill>
                <a:latin typeface="Arial" panose="020B0604020202020204" pitchFamily="34" charset="0"/>
                <a:cs typeface="Arial" panose="020B0604020202020204" pitchFamily="34" charset="0"/>
              </a:rPr>
              <a:t>1.1</a:t>
            </a:r>
          </a:p>
          <a:p>
            <a:pPr marL="0" indent="0">
              <a:buFont typeface="Arial" panose="020B0604020202020204" pitchFamily="34" charset="0"/>
              <a:buNone/>
            </a:pPr>
            <a:r>
              <a:rPr lang="fr-FR" sz="2800" b="1" dirty="0">
                <a:solidFill>
                  <a:srgbClr val="00A69C"/>
                </a:solidFill>
                <a:latin typeface="Arial" panose="020B0604020202020204" pitchFamily="34" charset="0"/>
                <a:cs typeface="Arial" panose="020B0604020202020204" pitchFamily="34" charset="0"/>
              </a:rPr>
              <a:t>Les fondamentaux du Big Data</a:t>
            </a:r>
          </a:p>
        </p:txBody>
      </p:sp>
    </p:spTree>
    <p:extLst>
      <p:ext uri="{BB962C8B-B14F-4D97-AF65-F5344CB8AC3E}">
        <p14:creationId xmlns:p14="http://schemas.microsoft.com/office/powerpoint/2010/main" val="2161855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1.1. </a:t>
            </a:r>
            <a:r>
              <a:rPr lang="fr-FR" sz="900" i="1" dirty="0">
                <a:latin typeface="Arial" panose="020B0604020202020204" pitchFamily="34" charset="0"/>
                <a:cs typeface="Arial" panose="020B0604020202020204" pitchFamily="34" charset="0"/>
              </a:rPr>
              <a:t>LES FONDAMENTAUX DU BIG DATA</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buClr>
                <a:srgbClr val="00A69C"/>
              </a:buClr>
            </a:pPr>
            <a:r>
              <a:rPr lang="fr-FR" sz="1200" dirty="0">
                <a:latin typeface="Arial" panose="020B0604020202020204" pitchFamily="34" charset="0"/>
                <a:cs typeface="Arial" panose="020B0604020202020204" pitchFamily="34" charset="0"/>
              </a:rPr>
              <a:t>L’ensemble des outils qui répondent à une triple problématique dite, la règle des 3 V</a:t>
            </a:r>
          </a:p>
          <a:p>
            <a:pPr lvl="1">
              <a:lnSpc>
                <a:spcPct val="160000"/>
              </a:lnSpc>
              <a:buClr>
                <a:srgbClr val="00A69C"/>
              </a:buClr>
              <a:buFont typeface="Wingdings" panose="05000000000000000000" pitchFamily="2" charset="2"/>
              <a:buChar char="§"/>
            </a:pPr>
            <a:r>
              <a:rPr lang="fr-FR" b="1" dirty="0">
                <a:latin typeface="Arial" panose="020B0604020202020204" pitchFamily="34" charset="0"/>
                <a:cs typeface="Arial" panose="020B0604020202020204" pitchFamily="34" charset="0"/>
              </a:rPr>
              <a:t>Volume</a:t>
            </a:r>
            <a:r>
              <a:rPr lang="fr-FR" dirty="0">
                <a:latin typeface="Arial" panose="020B0604020202020204" pitchFamily="34" charset="0"/>
                <a:cs typeface="Arial" panose="020B0604020202020204" pitchFamily="34" charset="0"/>
              </a:rPr>
              <a:t> : des données de gros volume</a:t>
            </a:r>
          </a:p>
          <a:p>
            <a:pPr lvl="1">
              <a:lnSpc>
                <a:spcPct val="160000"/>
              </a:lnSpc>
              <a:buClr>
                <a:srgbClr val="00A69C"/>
              </a:buClr>
              <a:buFont typeface="Wingdings" panose="05000000000000000000" pitchFamily="2" charset="2"/>
              <a:buChar char="§"/>
            </a:pPr>
            <a:r>
              <a:rPr lang="fr-FR" b="1" dirty="0">
                <a:latin typeface="Arial" panose="020B0604020202020204" pitchFamily="34" charset="0"/>
                <a:cs typeface="Arial" panose="020B0604020202020204" pitchFamily="34" charset="0"/>
              </a:rPr>
              <a:t>Variété</a:t>
            </a:r>
            <a:r>
              <a:rPr lang="fr-FR" dirty="0">
                <a:latin typeface="Arial" panose="020B0604020202020204" pitchFamily="34" charset="0"/>
                <a:cs typeface="Arial" panose="020B0604020202020204" pitchFamily="34" charset="0"/>
              </a:rPr>
              <a:t> : des sources de données différentes</a:t>
            </a:r>
          </a:p>
          <a:p>
            <a:pPr lvl="1">
              <a:lnSpc>
                <a:spcPct val="160000"/>
              </a:lnSpc>
              <a:buClr>
                <a:srgbClr val="00A69C"/>
              </a:buClr>
              <a:buFont typeface="Wingdings" panose="05000000000000000000" pitchFamily="2" charset="2"/>
              <a:buChar char="§"/>
            </a:pPr>
            <a:r>
              <a:rPr lang="fr-FR" b="1" dirty="0">
                <a:latin typeface="Arial" panose="020B0604020202020204" pitchFamily="34" charset="0"/>
                <a:cs typeface="Arial" panose="020B0604020202020204" pitchFamily="34" charset="0"/>
              </a:rPr>
              <a:t>Vélocité</a:t>
            </a:r>
            <a:r>
              <a:rPr lang="fr-FR" dirty="0">
                <a:latin typeface="Arial" panose="020B0604020202020204" pitchFamily="34" charset="0"/>
                <a:cs typeface="Arial" panose="020B0604020202020204" pitchFamily="34" charset="0"/>
              </a:rPr>
              <a:t> : des données arrivants à grande vitesse</a:t>
            </a:r>
          </a:p>
          <a:p>
            <a:pPr>
              <a:lnSpc>
                <a:spcPct val="160000"/>
              </a:lnSpc>
              <a:buClr>
                <a:srgbClr val="00A69C"/>
              </a:buClr>
            </a:pPr>
            <a:r>
              <a:rPr lang="fr-FR" sz="1200" dirty="0">
                <a:latin typeface="Arial" panose="020B0604020202020204" pitchFamily="34" charset="0"/>
                <a:cs typeface="Arial" panose="020B0604020202020204" pitchFamily="34" charset="0"/>
              </a:rPr>
              <a:t>Exemple : Spark / Hadoop</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Big Data : C’est quoi ?</a:t>
            </a:r>
          </a:p>
        </p:txBody>
      </p:sp>
      <p:pic>
        <p:nvPicPr>
          <p:cNvPr id="15" name="Espace réservé du contenu 7" descr="Une image contenant texte, casque&#10;&#10;Description générée automatiquement">
            <a:extLst>
              <a:ext uri="{FF2B5EF4-FFF2-40B4-BE49-F238E27FC236}">
                <a16:creationId xmlns:a16="http://schemas.microsoft.com/office/drawing/2014/main" id="{5E0E03EF-B4EE-4A45-9C1D-4847B5D0997E}"/>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b="6163"/>
          <a:stretch/>
        </p:blipFill>
        <p:spPr>
          <a:xfrm>
            <a:off x="4572000" y="1086277"/>
            <a:ext cx="3422329" cy="3211404"/>
          </a:xfrm>
          <a:prstGeom prst="rect">
            <a:avLst/>
          </a:prstGeom>
        </p:spPr>
      </p:pic>
    </p:spTree>
    <p:extLst>
      <p:ext uri="{BB962C8B-B14F-4D97-AF65-F5344CB8AC3E}">
        <p14:creationId xmlns:p14="http://schemas.microsoft.com/office/powerpoint/2010/main" val="3894763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657773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fr-FR" sz="2000" b="1" dirty="0">
                <a:solidFill>
                  <a:srgbClr val="2B2B2B"/>
                </a:solidFill>
                <a:latin typeface="Arial" panose="020B0604020202020204" pitchFamily="34" charset="0"/>
                <a:cs typeface="Arial" panose="020B0604020202020204" pitchFamily="34" charset="0"/>
              </a:rPr>
              <a:t>2.2</a:t>
            </a:r>
          </a:p>
          <a:p>
            <a:pPr marL="0" indent="0">
              <a:buFont typeface="Arial" panose="020B0604020202020204" pitchFamily="34" charset="0"/>
              <a:buNone/>
            </a:pPr>
            <a:r>
              <a:rPr lang="fr-FR" sz="2800" b="1" dirty="0">
                <a:solidFill>
                  <a:srgbClr val="00A69C"/>
                </a:solidFill>
                <a:latin typeface="Arial" panose="020B0604020202020204" pitchFamily="34" charset="0"/>
                <a:cs typeface="Arial" panose="020B0604020202020204" pitchFamily="34" charset="0"/>
              </a:rPr>
              <a:t>Les fondamentaux du Data Mining</a:t>
            </a:r>
          </a:p>
        </p:txBody>
      </p:sp>
    </p:spTree>
    <p:extLst>
      <p:ext uri="{BB962C8B-B14F-4D97-AF65-F5344CB8AC3E}">
        <p14:creationId xmlns:p14="http://schemas.microsoft.com/office/powerpoint/2010/main" val="1077184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Fouille, forage des données</a:t>
            </a:r>
          </a:p>
          <a:p>
            <a:pPr>
              <a:lnSpc>
                <a:spcPct val="150000"/>
              </a:lnSpc>
              <a:buClr>
                <a:srgbClr val="00A69C"/>
              </a:buClr>
            </a:pPr>
            <a:r>
              <a:rPr lang="fr-FR" sz="1200" dirty="0">
                <a:latin typeface="Arial" panose="020B0604020202020204" pitchFamily="34" charset="0"/>
                <a:cs typeface="Arial" panose="020B0604020202020204" pitchFamily="34" charset="0"/>
              </a:rPr>
              <a:t>Méthodes de statistiques descriptives</a:t>
            </a:r>
          </a:p>
          <a:p>
            <a:pPr>
              <a:lnSpc>
                <a:spcPct val="150000"/>
              </a:lnSpc>
              <a:buClr>
                <a:srgbClr val="00A69C"/>
              </a:buClr>
            </a:pPr>
            <a:r>
              <a:rPr lang="fr-FR" sz="1200" dirty="0">
                <a:latin typeface="Arial" panose="020B0604020202020204" pitchFamily="34" charset="0"/>
                <a:cs typeface="Arial" panose="020B0604020202020204" pitchFamily="34" charset="0"/>
              </a:rPr>
              <a:t>Extraction d’informations utiles des données brutes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Trouver les relations entre les données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Repérage de patterns</a:t>
            </a:r>
          </a:p>
          <a:p>
            <a:pPr>
              <a:lnSpc>
                <a:spcPct val="150000"/>
              </a:lnSpc>
              <a:buClr>
                <a:srgbClr val="00A69C"/>
              </a:buClr>
            </a:pPr>
            <a:r>
              <a:rPr lang="fr-FR" sz="1200" dirty="0">
                <a:latin typeface="Arial" panose="020B0604020202020204" pitchFamily="34" charset="0"/>
                <a:cs typeface="Arial" panose="020B0604020202020204" pitchFamily="34" charset="0"/>
              </a:rPr>
              <a:t>Structuration des données brutes</a:t>
            </a:r>
          </a:p>
          <a:p>
            <a:pPr>
              <a:lnSpc>
                <a:spcPct val="150000"/>
              </a:lnSpc>
              <a:buClr>
                <a:srgbClr val="00A69C"/>
              </a:buClr>
            </a:pPr>
            <a:r>
              <a:rPr lang="fr-FR" sz="1200" dirty="0">
                <a:latin typeface="Arial" panose="020B0604020202020204" pitchFamily="34" charset="0"/>
                <a:cs typeface="Arial" panose="020B0604020202020204" pitchFamily="34" charset="0"/>
              </a:rPr>
              <a:t>Assistance de l’humain avec les informations extraites pour une prise de décision</a:t>
            </a:r>
            <a:endParaRPr lang="fr-FR" sz="1200" dirty="0">
              <a:solidFill>
                <a:srgbClr val="FF0000"/>
              </a:solidFill>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C’est quoi ?</a:t>
            </a:r>
          </a:p>
        </p:txBody>
      </p:sp>
      <p:pic>
        <p:nvPicPr>
          <p:cNvPr id="13" name="Image 12" descr="Une image contenant flèche&#10;&#10;Description générée automatiquement">
            <a:extLst>
              <a:ext uri="{FF2B5EF4-FFF2-40B4-BE49-F238E27FC236}">
                <a16:creationId xmlns:a16="http://schemas.microsoft.com/office/drawing/2014/main" id="{BEB27468-9CE4-4240-8E49-2FDC92847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287" y="1311275"/>
            <a:ext cx="3875904" cy="1725313"/>
          </a:xfrm>
          <a:prstGeom prst="rect">
            <a:avLst/>
          </a:prstGeom>
        </p:spPr>
      </p:pic>
    </p:spTree>
    <p:extLst>
      <p:ext uri="{BB962C8B-B14F-4D97-AF65-F5344CB8AC3E}">
        <p14:creationId xmlns:p14="http://schemas.microsoft.com/office/powerpoint/2010/main" val="4137154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Lignes : les individus (instances ou observations)</a:t>
            </a:r>
          </a:p>
          <a:p>
            <a:pPr>
              <a:lnSpc>
                <a:spcPct val="150000"/>
              </a:lnSpc>
              <a:buClr>
                <a:srgbClr val="00A69C"/>
              </a:buClr>
            </a:pPr>
            <a:r>
              <a:rPr lang="fr-FR" sz="1200" dirty="0">
                <a:latin typeface="Arial" panose="020B0604020202020204" pitchFamily="34" charset="0"/>
                <a:cs typeface="Arial" panose="020B0604020202020204" pitchFamily="34" charset="0"/>
              </a:rPr>
              <a:t>Colonnes : les variables (features)</a:t>
            </a:r>
          </a:p>
          <a:p>
            <a:pPr>
              <a:lnSpc>
                <a:spcPct val="150000"/>
              </a:lnSpc>
              <a:buClr>
                <a:srgbClr val="00A69C"/>
              </a:buClr>
            </a:pPr>
            <a:r>
              <a:rPr lang="fr-FR" sz="1200" dirty="0">
                <a:latin typeface="Arial" panose="020B0604020202020204" pitchFamily="34" charset="0"/>
                <a:cs typeface="Arial" panose="020B0604020202020204" pitchFamily="34" charset="0"/>
              </a:rPr>
              <a:t>2 types de variables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Quantitatives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Qualitatives</a:t>
            </a:r>
          </a:p>
          <a:p>
            <a:pPr>
              <a:lnSpc>
                <a:spcPct val="150000"/>
              </a:lnSpc>
              <a:buClr>
                <a:srgbClr val="00A69C"/>
              </a:buClr>
            </a:pPr>
            <a:r>
              <a:rPr lang="fr-FR" sz="1200" dirty="0">
                <a:latin typeface="Arial" panose="020B0604020202020204" pitchFamily="34" charset="0"/>
                <a:cs typeface="Arial" panose="020B0604020202020204" pitchFamily="34" charset="0"/>
              </a:rPr>
              <a:t>Transformations des variables qualitatives en variables quantitatives avec du one-hot encoding</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Format des données (1/2)</a:t>
            </a:r>
          </a:p>
        </p:txBody>
      </p:sp>
      <p:pic>
        <p:nvPicPr>
          <p:cNvPr id="14" name="Espace réservé du contenu 11" descr="Une image contenant table&#10;&#10;Description générée automatiquement">
            <a:extLst>
              <a:ext uri="{FF2B5EF4-FFF2-40B4-BE49-F238E27FC236}">
                <a16:creationId xmlns:a16="http://schemas.microsoft.com/office/drawing/2014/main" id="{7B8FB5E7-E1BD-4353-968D-AA9A2999E5F0}"/>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578667" y="1312545"/>
            <a:ext cx="3876675" cy="2533650"/>
          </a:xfrm>
          <a:prstGeom prst="rect">
            <a:avLst/>
          </a:prstGeom>
        </p:spPr>
      </p:pic>
      <p:sp>
        <p:nvSpPr>
          <p:cNvPr id="15" name="ZoneTexte 13">
            <a:extLst>
              <a:ext uri="{FF2B5EF4-FFF2-40B4-BE49-F238E27FC236}">
                <a16:creationId xmlns:a16="http://schemas.microsoft.com/office/drawing/2014/main" id="{7F769885-1BC5-4069-950D-DEBC3194638E}"/>
              </a:ext>
            </a:extLst>
          </p:cNvPr>
          <p:cNvSpPr txBox="1"/>
          <p:nvPr/>
        </p:nvSpPr>
        <p:spPr>
          <a:xfrm>
            <a:off x="5909820" y="3908422"/>
            <a:ext cx="130195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i="1" dirty="0">
                <a:latin typeface="Arial" panose="020B0604020202020204" pitchFamily="34" charset="0"/>
                <a:cs typeface="Arial" panose="020B0604020202020204" pitchFamily="34" charset="0"/>
              </a:rPr>
              <a:t>Format tabulaire</a:t>
            </a:r>
          </a:p>
        </p:txBody>
      </p:sp>
    </p:spTree>
    <p:extLst>
      <p:ext uri="{BB962C8B-B14F-4D97-AF65-F5344CB8AC3E}">
        <p14:creationId xmlns:p14="http://schemas.microsoft.com/office/powerpoint/2010/main" val="475791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1550" y="1318002"/>
            <a:ext cx="4316750"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La transformation des variables qualitatives en quantitatives doit être réalisé </a:t>
            </a:r>
            <a:r>
              <a:rPr lang="fr-FR" sz="1200" dirty="0">
                <a:solidFill>
                  <a:srgbClr val="00A39B"/>
                </a:solidFill>
                <a:latin typeface="Arial" panose="020B0604020202020204" pitchFamily="34" charset="0"/>
                <a:cs typeface="Arial" panose="020B0604020202020204" pitchFamily="34" charset="0"/>
              </a:rPr>
              <a:t>avant n’importe quel algorithme de Data Mining (ou de Machine Learning) sur nos données</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Format des données (2/2)</a:t>
            </a:r>
          </a:p>
        </p:txBody>
      </p:sp>
      <p:pic>
        <p:nvPicPr>
          <p:cNvPr id="16" name="Espace réservé du contenu 8" descr="Une image contenant table&#10;&#10;Description générée automatiquement">
            <a:extLst>
              <a:ext uri="{FF2B5EF4-FFF2-40B4-BE49-F238E27FC236}">
                <a16:creationId xmlns:a16="http://schemas.microsoft.com/office/drawing/2014/main" id="{839F80C7-29E4-40B7-9B7A-ED3E9BC5224E}"/>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346" y="2211817"/>
            <a:ext cx="6722187" cy="2168989"/>
          </a:xfrm>
          <a:prstGeom prst="rect">
            <a:avLst/>
          </a:prstGeom>
        </p:spPr>
      </p:pic>
    </p:spTree>
    <p:extLst>
      <p:ext uri="{BB962C8B-B14F-4D97-AF65-F5344CB8AC3E}">
        <p14:creationId xmlns:p14="http://schemas.microsoft.com/office/powerpoint/2010/main" val="495784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rgbClr val="00A69C"/>
              </a:buClr>
            </a:pPr>
            <a:r>
              <a:rPr lang="fr-FR" sz="1200" dirty="0">
                <a:latin typeface="Arial" panose="020B0604020202020204" pitchFamily="34" charset="0"/>
                <a:cs typeface="Arial" panose="020B0604020202020204" pitchFamily="34" charset="0"/>
              </a:rPr>
              <a:t>Calcul des composantes principales (nouvelles variables) et projection des données dans l’espace des composantes principales</a:t>
            </a:r>
          </a:p>
          <a:p>
            <a:pPr>
              <a:lnSpc>
                <a:spcPct val="150000"/>
              </a:lnSpc>
              <a:buClr>
                <a:srgbClr val="00A69C"/>
              </a:buClr>
            </a:pPr>
            <a:r>
              <a:rPr lang="fr-FR" sz="1200" dirty="0">
                <a:latin typeface="Arial" panose="020B0604020202020204" pitchFamily="34" charset="0"/>
                <a:cs typeface="Arial" panose="020B0604020202020204" pitchFamily="34" charset="0"/>
              </a:rPr>
              <a:t>Les composantes principales :</a:t>
            </a:r>
          </a:p>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Sont des combinaisons linéaires des variables initiales </a:t>
            </a:r>
          </a:p>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Sont décorrélées</a:t>
            </a:r>
          </a:p>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Contiennent la majorité de l’information des variables initiales</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Réduction de dimension (1/3)</a:t>
            </a:r>
          </a:p>
          <a:p>
            <a:pPr marL="0" indent="0">
              <a:buNone/>
            </a:pPr>
            <a:r>
              <a:rPr lang="fr-FR" sz="1600" b="1" dirty="0">
                <a:solidFill>
                  <a:srgbClr val="1E96CD"/>
                </a:solidFill>
                <a:latin typeface="Arial" panose="020B0604020202020204" pitchFamily="34" charset="0"/>
                <a:cs typeface="Arial" panose="020B0604020202020204" pitchFamily="34" charset="0"/>
              </a:rPr>
              <a:t>Analyse en composantes principales (ACP)</a:t>
            </a:r>
          </a:p>
        </p:txBody>
      </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486432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Hyperparamètre à fixer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a:t>
            </a:r>
            <a:r>
              <a:rPr lang="fr-FR" dirty="0">
                <a:solidFill>
                  <a:srgbClr val="00A39B"/>
                </a:solidFill>
                <a:latin typeface="Arial" panose="020B0604020202020204" pitchFamily="34" charset="0"/>
                <a:cs typeface="Arial" panose="020B0604020202020204" pitchFamily="34" charset="0"/>
              </a:rPr>
              <a:t>pourcentage d’information </a:t>
            </a:r>
            <a:r>
              <a:rPr lang="fr-FR" dirty="0">
                <a:latin typeface="Arial" panose="020B0604020202020204" pitchFamily="34" charset="0"/>
                <a:cs typeface="Arial" panose="020B0604020202020204" pitchFamily="34" charset="0"/>
              </a:rPr>
              <a:t>des variables initiales que nous voulons garder (exemple : 0,95%)</a:t>
            </a:r>
          </a:p>
          <a:p>
            <a:pPr marL="164592" lvl="2" indent="0">
              <a:lnSpc>
                <a:spcPct val="150000"/>
              </a:lnSpc>
              <a:buClr>
                <a:srgbClr val="00A69C"/>
              </a:buClr>
              <a:buSzPct val="100000"/>
              <a:buNone/>
            </a:pPr>
            <a:r>
              <a:rPr lang="fr-FR" dirty="0">
                <a:latin typeface="Arial" panose="020B0604020202020204" pitchFamily="34" charset="0"/>
                <a:cs typeface="Arial" panose="020B0604020202020204" pitchFamily="34" charset="0"/>
              </a:rPr>
              <a:t>     Ou </a:t>
            </a:r>
          </a:p>
          <a:p>
            <a:pPr marL="336042" lvl="2" indent="-171450">
              <a:lnSpc>
                <a:spcPct val="150000"/>
              </a:lnSpc>
              <a:buClr>
                <a:srgbClr val="00A69C"/>
              </a:buClr>
              <a:buSzPct val="100000"/>
              <a:buFont typeface="Wingdings" panose="05000000000000000000" pitchFamily="2" charset="2"/>
              <a:buChar char="§"/>
            </a:pPr>
            <a:r>
              <a:rPr lang="fr-FR" dirty="0">
                <a:solidFill>
                  <a:srgbClr val="00A39B"/>
                </a:solidFill>
                <a:latin typeface="Arial" panose="020B0604020202020204" pitchFamily="34" charset="0"/>
                <a:cs typeface="Arial" panose="020B0604020202020204" pitchFamily="34" charset="0"/>
              </a:rPr>
              <a:t>Le nombre de composantes principales </a:t>
            </a:r>
            <a:r>
              <a:rPr lang="fr-FR" dirty="0">
                <a:latin typeface="Arial" panose="020B0604020202020204" pitchFamily="34" charset="0"/>
                <a:cs typeface="Arial" panose="020B0604020202020204" pitchFamily="34" charset="0"/>
              </a:rPr>
              <a:t>(exemple : 3 pour pouvoir visualiser les données)</a:t>
            </a:r>
          </a:p>
          <a:p>
            <a:pPr>
              <a:lnSpc>
                <a:spcPct val="150000"/>
              </a:lnSpc>
              <a:buClr>
                <a:srgbClr val="00A69C"/>
              </a:buClr>
            </a:pPr>
            <a:r>
              <a:rPr lang="fr-FR" sz="1200" dirty="0">
                <a:latin typeface="Arial" panose="020B0604020202020204" pitchFamily="34" charset="0"/>
                <a:cs typeface="Arial" panose="020B0604020202020204" pitchFamily="34" charset="0"/>
              </a:rPr>
              <a:t>Utile lorsque nous avons un grand nombre de variables initiales corrélées entre eux </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2071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7397322"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de réduction de dimension de 3 à 2 dimensions avec l’ACP</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Réduction de dimension (2/3)</a:t>
            </a:r>
          </a:p>
          <a:p>
            <a:pPr marL="0" indent="0">
              <a:buNone/>
            </a:pPr>
            <a:r>
              <a:rPr lang="fr-FR" sz="1600" b="1" dirty="0">
                <a:solidFill>
                  <a:srgbClr val="1E96CD"/>
                </a:solidFill>
                <a:latin typeface="Arial" panose="020B0604020202020204" pitchFamily="34" charset="0"/>
                <a:cs typeface="Arial" panose="020B0604020202020204" pitchFamily="34" charset="0"/>
              </a:rPr>
              <a:t>Analyse en composantes principales (ACP)</a:t>
            </a:r>
          </a:p>
        </p:txBody>
      </p:sp>
      <p:pic>
        <p:nvPicPr>
          <p:cNvPr id="13" name="Image 12">
            <a:extLst>
              <a:ext uri="{FF2B5EF4-FFF2-40B4-BE49-F238E27FC236}">
                <a16:creationId xmlns:a16="http://schemas.microsoft.com/office/drawing/2014/main" id="{8881DF97-E59C-4987-8D70-A80FBD627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357" y="1700603"/>
            <a:ext cx="7052829" cy="2878433"/>
          </a:xfrm>
          <a:prstGeom prst="rect">
            <a:avLst/>
          </a:prstGeom>
        </p:spPr>
      </p:pic>
    </p:spTree>
    <p:extLst>
      <p:ext uri="{BB962C8B-B14F-4D97-AF65-F5344CB8AC3E}">
        <p14:creationId xmlns:p14="http://schemas.microsoft.com/office/powerpoint/2010/main" val="951583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757A38-5E99-7E67-EC20-907FB84E48A9}"/>
              </a:ext>
            </a:extLst>
          </p:cNvPr>
          <p:cNvSpPr/>
          <p:nvPr/>
        </p:nvSpPr>
        <p:spPr>
          <a:xfrm>
            <a:off x="0" y="2029"/>
            <a:ext cx="9144000" cy="5143500"/>
          </a:xfrm>
          <a:prstGeom prst="rect">
            <a:avLst/>
          </a:prstGeom>
          <a:solidFill>
            <a:srgbClr val="00A69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 Placeholder 10">
            <a:extLst>
              <a:ext uri="{FF2B5EF4-FFF2-40B4-BE49-F238E27FC236}">
                <a16:creationId xmlns:a16="http://schemas.microsoft.com/office/drawing/2014/main" id="{FEBD5535-3529-F3F6-D23E-4E1F507C9D85}"/>
              </a:ext>
            </a:extLst>
          </p:cNvPr>
          <p:cNvSpPr txBox="1">
            <a:spLocks/>
          </p:cNvSpPr>
          <p:nvPr/>
        </p:nvSpPr>
        <p:spPr>
          <a:xfrm>
            <a:off x="977646" y="1316955"/>
            <a:ext cx="5701753"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000" b="1">
                <a:latin typeface="Arial" panose="020B0604020202020204" pitchFamily="34" charset="0"/>
                <a:cs typeface="Arial" panose="020B0604020202020204" pitchFamily="34" charset="0"/>
              </a:rPr>
              <a:t>Objectifs pédagogiques de ce chapitre</a:t>
            </a:r>
          </a:p>
        </p:txBody>
      </p:sp>
      <p:pic>
        <p:nvPicPr>
          <p:cNvPr id="4" name="Image 3">
            <a:extLst>
              <a:ext uri="{FF2B5EF4-FFF2-40B4-BE49-F238E27FC236}">
                <a16:creationId xmlns:a16="http://schemas.microsoft.com/office/drawing/2014/main" id="{8E8775F3-8EAC-ABD5-7C40-22855907D2D9}"/>
              </a:ext>
            </a:extLst>
          </p:cNvPr>
          <p:cNvPicPr>
            <a:picLocks noChangeAspect="1"/>
          </p:cNvPicPr>
          <p:nvPr/>
        </p:nvPicPr>
        <p:blipFill>
          <a:blip r:embed="rId3"/>
          <a:stretch>
            <a:fillRect/>
          </a:stretch>
        </p:blipFill>
        <p:spPr>
          <a:xfrm>
            <a:off x="6644339" y="653456"/>
            <a:ext cx="1872000" cy="1926419"/>
          </a:xfrm>
          <a:prstGeom prst="rect">
            <a:avLst/>
          </a:prstGeom>
        </p:spPr>
      </p:pic>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1231981" y="1954054"/>
            <a:ext cx="4320000" cy="119254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Identifier le rôle d’un récit dans un graphique</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Transformer les données en informations</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Synthétiser les connaissances</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Appliquer des outils de réflexion visuelle au processus de prise de décision</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Sélectionner des techniques de communication visuelle pour persuader</a:t>
            </a:r>
          </a:p>
        </p:txBody>
      </p:sp>
      <p:sp>
        <p:nvSpPr>
          <p:cNvPr id="12" name="Text Placeholder 7">
            <a:extLst>
              <a:ext uri="{FF2B5EF4-FFF2-40B4-BE49-F238E27FC236}">
                <a16:creationId xmlns:a16="http://schemas.microsoft.com/office/drawing/2014/main" id="{58D133BA-A3B5-0842-91E0-33534524F164}"/>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pic>
        <p:nvPicPr>
          <p:cNvPr id="10" name="Image 9">
            <a:extLst>
              <a:ext uri="{FF2B5EF4-FFF2-40B4-BE49-F238E27FC236}">
                <a16:creationId xmlns:a16="http://schemas.microsoft.com/office/drawing/2014/main" id="{EF0530A2-6CB3-A94C-8179-F13A0DB70E94}"/>
              </a:ext>
            </a:extLst>
          </p:cNvPr>
          <p:cNvPicPr>
            <a:picLocks noChangeAspect="1"/>
          </p:cNvPicPr>
          <p:nvPr/>
        </p:nvPicPr>
        <p:blipFill>
          <a:blip r:embed="rId4"/>
          <a:stretch>
            <a:fillRect/>
          </a:stretch>
        </p:blipFill>
        <p:spPr>
          <a:xfrm>
            <a:off x="971550" y="1933653"/>
            <a:ext cx="216000" cy="216000"/>
          </a:xfrm>
          <a:prstGeom prst="rect">
            <a:avLst/>
          </a:prstGeom>
        </p:spPr>
      </p:pic>
      <p:pic>
        <p:nvPicPr>
          <p:cNvPr id="11" name="Image 10">
            <a:extLst>
              <a:ext uri="{FF2B5EF4-FFF2-40B4-BE49-F238E27FC236}">
                <a16:creationId xmlns:a16="http://schemas.microsoft.com/office/drawing/2014/main" id="{138165C1-8A94-D345-A393-A79B4932381A}"/>
              </a:ext>
            </a:extLst>
          </p:cNvPr>
          <p:cNvPicPr>
            <a:picLocks noChangeAspect="1"/>
          </p:cNvPicPr>
          <p:nvPr/>
        </p:nvPicPr>
        <p:blipFill>
          <a:blip r:embed="rId4"/>
          <a:stretch>
            <a:fillRect/>
          </a:stretch>
        </p:blipFill>
        <p:spPr>
          <a:xfrm>
            <a:off x="971550" y="2201667"/>
            <a:ext cx="216000" cy="216000"/>
          </a:xfrm>
          <a:prstGeom prst="rect">
            <a:avLst/>
          </a:prstGeom>
        </p:spPr>
      </p:pic>
      <p:pic>
        <p:nvPicPr>
          <p:cNvPr id="14" name="Image 13">
            <a:extLst>
              <a:ext uri="{FF2B5EF4-FFF2-40B4-BE49-F238E27FC236}">
                <a16:creationId xmlns:a16="http://schemas.microsoft.com/office/drawing/2014/main" id="{05B5A379-0102-2747-86F3-77FF353E32DD}"/>
              </a:ext>
            </a:extLst>
          </p:cNvPr>
          <p:cNvPicPr>
            <a:picLocks noChangeAspect="1"/>
          </p:cNvPicPr>
          <p:nvPr/>
        </p:nvPicPr>
        <p:blipFill>
          <a:blip r:embed="rId4"/>
          <a:stretch>
            <a:fillRect/>
          </a:stretch>
        </p:blipFill>
        <p:spPr>
          <a:xfrm>
            <a:off x="971550" y="2464426"/>
            <a:ext cx="216000" cy="216000"/>
          </a:xfrm>
          <a:prstGeom prst="rect">
            <a:avLst/>
          </a:prstGeom>
        </p:spPr>
      </p:pic>
      <p:pic>
        <p:nvPicPr>
          <p:cNvPr id="9" name="Image 8">
            <a:extLst>
              <a:ext uri="{FF2B5EF4-FFF2-40B4-BE49-F238E27FC236}">
                <a16:creationId xmlns:a16="http://schemas.microsoft.com/office/drawing/2014/main" id="{392E8D4F-2FA2-3E43-A967-E60D257F7EE3}"/>
              </a:ext>
            </a:extLst>
          </p:cNvPr>
          <p:cNvPicPr>
            <a:picLocks noChangeAspect="1"/>
          </p:cNvPicPr>
          <p:nvPr/>
        </p:nvPicPr>
        <p:blipFill>
          <a:blip r:embed="rId4"/>
          <a:stretch>
            <a:fillRect/>
          </a:stretch>
        </p:blipFill>
        <p:spPr>
          <a:xfrm>
            <a:off x="971550" y="2843663"/>
            <a:ext cx="216000" cy="216000"/>
          </a:xfrm>
          <a:prstGeom prst="rect">
            <a:avLst/>
          </a:prstGeom>
        </p:spPr>
      </p:pic>
      <p:pic>
        <p:nvPicPr>
          <p:cNvPr id="15" name="Image 14">
            <a:extLst>
              <a:ext uri="{FF2B5EF4-FFF2-40B4-BE49-F238E27FC236}">
                <a16:creationId xmlns:a16="http://schemas.microsoft.com/office/drawing/2014/main" id="{3978133D-9577-472E-B779-C4E1D5299199}"/>
              </a:ext>
            </a:extLst>
          </p:cNvPr>
          <p:cNvPicPr>
            <a:picLocks noChangeAspect="1"/>
          </p:cNvPicPr>
          <p:nvPr/>
        </p:nvPicPr>
        <p:blipFill>
          <a:blip r:embed="rId4"/>
          <a:stretch>
            <a:fillRect/>
          </a:stretch>
        </p:blipFill>
        <p:spPr>
          <a:xfrm>
            <a:off x="971550" y="3233826"/>
            <a:ext cx="216000" cy="216000"/>
          </a:xfrm>
          <a:prstGeom prst="rect">
            <a:avLst/>
          </a:prstGeom>
        </p:spPr>
      </p:pic>
    </p:spTree>
    <p:extLst>
      <p:ext uri="{BB962C8B-B14F-4D97-AF65-F5344CB8AC3E}">
        <p14:creationId xmlns:p14="http://schemas.microsoft.com/office/powerpoint/2010/main" val="3837630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chemeClr val="accent4"/>
              </a:buClr>
            </a:pPr>
            <a:r>
              <a:rPr lang="fr-FR" sz="1200" dirty="0">
                <a:latin typeface="Arial" panose="020B0604020202020204" pitchFamily="34" charset="0"/>
                <a:cs typeface="Arial" panose="020B0604020202020204" pitchFamily="34" charset="0"/>
              </a:rPr>
              <a:t>Transformation non linéaire</a:t>
            </a:r>
          </a:p>
          <a:p>
            <a:pPr>
              <a:lnSpc>
                <a:spcPct val="150000"/>
              </a:lnSpc>
              <a:buClr>
                <a:schemeClr val="accent4"/>
              </a:buClr>
            </a:pPr>
            <a:r>
              <a:rPr lang="fr-FR" sz="1200" dirty="0">
                <a:latin typeface="Arial" panose="020B0604020202020204" pitchFamily="34" charset="0"/>
                <a:cs typeface="Arial" panose="020B0604020202020204" pitchFamily="34" charset="0"/>
              </a:rPr>
              <a:t>Projection des individus dans un espace de dimension réduite avec conservation des distances entre les individus dans l’espace initiale</a:t>
            </a:r>
          </a:p>
          <a:p>
            <a:pPr>
              <a:lnSpc>
                <a:spcPct val="150000"/>
              </a:lnSpc>
              <a:buClr>
                <a:schemeClr val="accent4"/>
              </a:buClr>
            </a:pPr>
            <a:r>
              <a:rPr lang="fr-FR" sz="1200" dirty="0">
                <a:latin typeface="Arial" panose="020B0604020202020204" pitchFamily="34" charset="0"/>
                <a:cs typeface="Arial" panose="020B0604020202020204" pitchFamily="34" charset="0"/>
              </a:rPr>
              <a:t>Hyperparamètre à choisir :</a:t>
            </a:r>
          </a:p>
          <a:p>
            <a:pPr marL="336042" lvl="2" indent="-171450">
              <a:lnSpc>
                <a:spcPct val="150000"/>
              </a:lnSpc>
              <a:buClr>
                <a:schemeClr val="accent4"/>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La dimension de l’espace réduit</a:t>
            </a: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Réduction de dimension (3/3)</a:t>
            </a:r>
          </a:p>
          <a:p>
            <a:pPr marL="0" indent="0">
              <a:buNone/>
            </a:pPr>
            <a:r>
              <a:rPr lang="fr-FR" sz="1600" b="1" dirty="0">
                <a:solidFill>
                  <a:srgbClr val="1E96CD"/>
                </a:solidFill>
                <a:latin typeface="Arial" panose="020B0604020202020204" pitchFamily="34" charset="0"/>
                <a:cs typeface="Arial" panose="020B0604020202020204" pitchFamily="34" charset="0"/>
              </a:rPr>
              <a:t>Position multidimensionnel</a:t>
            </a:r>
          </a:p>
        </p:txBody>
      </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4866520"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a:t>
            </a:r>
          </a:p>
        </p:txBody>
      </p:sp>
      <p:pic>
        <p:nvPicPr>
          <p:cNvPr id="13" name="Image 12">
            <a:extLst>
              <a:ext uri="{FF2B5EF4-FFF2-40B4-BE49-F238E27FC236}">
                <a16:creationId xmlns:a16="http://schemas.microsoft.com/office/drawing/2014/main" id="{C511B042-01F4-4B37-97EC-77E195731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3114" y="1623056"/>
            <a:ext cx="3484852" cy="2674624"/>
          </a:xfrm>
          <a:prstGeom prst="rect">
            <a:avLst/>
          </a:prstGeom>
        </p:spPr>
      </p:pic>
    </p:spTree>
    <p:extLst>
      <p:ext uri="{BB962C8B-B14F-4D97-AF65-F5344CB8AC3E}">
        <p14:creationId xmlns:p14="http://schemas.microsoft.com/office/powerpoint/2010/main" val="3506780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chemeClr val="accent4"/>
              </a:buClr>
            </a:pPr>
            <a:r>
              <a:rPr lang="fr-FR" sz="1200" dirty="0">
                <a:latin typeface="Arial" panose="020B0604020202020204" pitchFamily="34" charset="0"/>
                <a:cs typeface="Arial" panose="020B0604020202020204" pitchFamily="34" charset="0"/>
              </a:rPr>
              <a:t>Diviser les données en clusters</a:t>
            </a: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(1/4)</a:t>
            </a:r>
          </a:p>
          <a:p>
            <a:pPr marL="0" indent="0">
              <a:buNone/>
            </a:pPr>
            <a:r>
              <a:rPr lang="fr-FR" sz="1600" b="1" dirty="0">
                <a:solidFill>
                  <a:srgbClr val="1E96CD"/>
                </a:solidFill>
                <a:latin typeface="Arial" panose="020B0604020202020204" pitchFamily="34" charset="0"/>
                <a:cs typeface="Arial" panose="020B0604020202020204" pitchFamily="34" charset="0"/>
              </a:rPr>
              <a:t>K-Moyennes (K-</a:t>
            </a:r>
            <a:r>
              <a:rPr lang="fr-FR" sz="1600" b="1" dirty="0" err="1">
                <a:solidFill>
                  <a:srgbClr val="1E96CD"/>
                </a:solidFill>
                <a:latin typeface="Arial" panose="020B0604020202020204" pitchFamily="34" charset="0"/>
                <a:cs typeface="Arial" panose="020B0604020202020204" pitchFamily="34" charset="0"/>
              </a:rPr>
              <a:t>Means</a:t>
            </a:r>
            <a:r>
              <a:rPr lang="fr-FR" sz="1600" b="1" dirty="0">
                <a:solidFill>
                  <a:srgbClr val="1E96CD"/>
                </a:solidFill>
                <a:latin typeface="Arial" panose="020B0604020202020204" pitchFamily="34" charset="0"/>
                <a:cs typeface="Arial" panose="020B0604020202020204" pitchFamily="34" charset="0"/>
              </a:rPr>
              <a:t>)</a:t>
            </a:r>
          </a:p>
        </p:txBody>
      </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L’algorithme :</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Fixation du nombre de clusters k</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Initialisation des centroïdes des clusters</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Assigner chaque individu au centroïde le plus proche</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Recalculer le centroïde de chaque cluster qui correspond à l’individu moyen du cluster</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Répéter l’étape 3 et 4 jusqu’à convergence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97054773-3BE4-462D-8D68-03FCB0AAC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329" y="2043458"/>
            <a:ext cx="4187574" cy="2467582"/>
          </a:xfrm>
          <a:prstGeom prst="rect">
            <a:avLst/>
          </a:prstGeom>
        </p:spPr>
      </p:pic>
    </p:spTree>
    <p:extLst>
      <p:ext uri="{BB962C8B-B14F-4D97-AF65-F5344CB8AC3E}">
        <p14:creationId xmlns:p14="http://schemas.microsoft.com/office/powerpoint/2010/main" val="257541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chemeClr val="accent4"/>
              </a:buClr>
            </a:pPr>
            <a:r>
              <a:rPr lang="fr-FR" sz="1200" dirty="0">
                <a:latin typeface="Arial" panose="020B0604020202020204" pitchFamily="34" charset="0"/>
                <a:cs typeface="Arial" panose="020B0604020202020204" pitchFamily="34" charset="0"/>
              </a:rPr>
              <a:t>Diviser les données en clusters</a:t>
            </a:r>
          </a:p>
          <a:p>
            <a:pPr>
              <a:lnSpc>
                <a:spcPct val="150000"/>
              </a:lnSpc>
              <a:buClr>
                <a:schemeClr val="accent4"/>
              </a:buClr>
            </a:pPr>
            <a:r>
              <a:rPr lang="fr-FR" sz="1200" dirty="0">
                <a:latin typeface="Arial" panose="020B0604020202020204" pitchFamily="34" charset="0"/>
                <a:cs typeface="Arial" panose="020B0604020202020204" pitchFamily="34" charset="0"/>
              </a:rPr>
              <a:t>Stratégie descendante</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Au départ, un cluster contient la totalité des individus</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 chaque étape, le cluster se divisent en plusieurs clusters selon un critère jusqu’à l’obtention de tous les clusters</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(2/4)</a:t>
            </a:r>
          </a:p>
          <a:p>
            <a:pPr marL="0" indent="0">
              <a:buNone/>
            </a:pPr>
            <a:r>
              <a:rPr lang="fr-FR" sz="1600" b="1" dirty="0">
                <a:solidFill>
                  <a:srgbClr val="1E96CD"/>
                </a:solidFill>
                <a:latin typeface="Arial" panose="020B0604020202020204" pitchFamily="34" charset="0"/>
                <a:cs typeface="Arial" panose="020B0604020202020204" pitchFamily="34" charset="0"/>
              </a:rPr>
              <a:t>Classification hiérarchique</a:t>
            </a:r>
          </a:p>
        </p:txBody>
      </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Stratégie ascendante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Au départ, chaque individu représente un cluster</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 chaque étape, les individus sont rassemblés dans des clusters plus grands selon un critère</a:t>
            </a:r>
          </a:p>
          <a:p>
            <a:pPr>
              <a:lnSpc>
                <a:spcPct val="150000"/>
              </a:lnSpc>
              <a:buClr>
                <a:schemeClr val="accent4"/>
              </a:buClr>
            </a:pPr>
            <a:r>
              <a:rPr lang="fr-FR" sz="1200" dirty="0">
                <a:latin typeface="Arial" panose="020B0604020202020204" pitchFamily="34" charset="0"/>
                <a:cs typeface="Arial" panose="020B0604020202020204" pitchFamily="34" charset="0"/>
              </a:rPr>
              <a:t>Le critère : mesure de dissimilarité </a:t>
            </a:r>
            <a:r>
              <a:rPr lang="fr-FR" sz="1200" dirty="0" err="1">
                <a:latin typeface="Arial" panose="020B0604020202020204" pitchFamily="34" charset="0"/>
                <a:cs typeface="Arial" panose="020B0604020202020204" pitchFamily="34" charset="0"/>
              </a:rPr>
              <a:t>inter-classe</a:t>
            </a: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0481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Mesure de dissimilarité interclasse</a:t>
            </a: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Choisir la métrique de dissimilarité entre 2 individus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Exemple : distance euclidienne</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(3/4)</a:t>
            </a:r>
          </a:p>
          <a:p>
            <a:pPr marL="0" indent="0">
              <a:buNone/>
            </a:pPr>
            <a:r>
              <a:rPr lang="fr-FR" sz="1600" b="1" dirty="0">
                <a:solidFill>
                  <a:srgbClr val="1E96CD"/>
                </a:solidFill>
                <a:latin typeface="Arial" panose="020B0604020202020204" pitchFamily="34" charset="0"/>
                <a:cs typeface="Arial" panose="020B0604020202020204" pitchFamily="34" charset="0"/>
              </a:rPr>
              <a:t>Classification hiérarchique</a:t>
            </a:r>
          </a:p>
        </p:txBody>
      </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100" dirty="0">
                <a:latin typeface="Arial" panose="020B0604020202020204" pitchFamily="34" charset="0"/>
                <a:cs typeface="Arial" panose="020B0604020202020204" pitchFamily="34" charset="0"/>
              </a:rPr>
              <a:t>Dendrogramme </a:t>
            </a:r>
          </a:p>
          <a:p>
            <a:pPr lvl="1">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Représentation graphique de la classification hiérarchique</a:t>
            </a:r>
          </a:p>
          <a:p>
            <a:pPr lvl="1">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La jointure entre 2 classes ou 2 individus est représentée par trait vertical d’ordonné la dissimilarité entre les 2 classes ou 2 individus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3" name="Image 12">
            <a:extLst>
              <a:ext uri="{FF2B5EF4-FFF2-40B4-BE49-F238E27FC236}">
                <a16:creationId xmlns:a16="http://schemas.microsoft.com/office/drawing/2014/main" id="{FA432333-D560-43E3-97E6-42446ECAB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587" y="1597156"/>
            <a:ext cx="2091666" cy="259749"/>
          </a:xfrm>
          <a:prstGeom prst="rect">
            <a:avLst/>
          </a:prstGeom>
        </p:spPr>
      </p:pic>
      <p:pic>
        <p:nvPicPr>
          <p:cNvPr id="14" name="Image 13">
            <a:extLst>
              <a:ext uri="{FF2B5EF4-FFF2-40B4-BE49-F238E27FC236}">
                <a16:creationId xmlns:a16="http://schemas.microsoft.com/office/drawing/2014/main" id="{62154852-5DD7-43CE-8AB5-A65526A82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402" y="1976248"/>
            <a:ext cx="2057488" cy="246078"/>
          </a:xfrm>
          <a:prstGeom prst="rect">
            <a:avLst/>
          </a:prstGeom>
        </p:spPr>
      </p:pic>
      <p:pic>
        <p:nvPicPr>
          <p:cNvPr id="15" name="Image 14">
            <a:extLst>
              <a:ext uri="{FF2B5EF4-FFF2-40B4-BE49-F238E27FC236}">
                <a16:creationId xmlns:a16="http://schemas.microsoft.com/office/drawing/2014/main" id="{BC6493B6-3470-4793-82C0-4A747BF3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321" y="2383162"/>
            <a:ext cx="2563317" cy="170888"/>
          </a:xfrm>
          <a:prstGeom prst="rect">
            <a:avLst/>
          </a:prstGeom>
        </p:spPr>
      </p:pic>
      <p:pic>
        <p:nvPicPr>
          <p:cNvPr id="17" name="Image 16">
            <a:extLst>
              <a:ext uri="{FF2B5EF4-FFF2-40B4-BE49-F238E27FC236}">
                <a16:creationId xmlns:a16="http://schemas.microsoft.com/office/drawing/2014/main" id="{1ED6F826-4391-49D6-A5B6-51197084C5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7716" y="2713930"/>
            <a:ext cx="2153186" cy="273420"/>
          </a:xfrm>
          <a:prstGeom prst="rect">
            <a:avLst/>
          </a:prstGeom>
        </p:spPr>
      </p:pic>
    </p:spTree>
    <p:extLst>
      <p:ext uri="{BB962C8B-B14F-4D97-AF65-F5344CB8AC3E}">
        <p14:creationId xmlns:p14="http://schemas.microsoft.com/office/powerpoint/2010/main" val="4137636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2.2.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de dendrogramme</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(4/4)</a:t>
            </a:r>
          </a:p>
          <a:p>
            <a:pPr marL="0" indent="0">
              <a:buNone/>
            </a:pPr>
            <a:r>
              <a:rPr lang="fr-FR" sz="1600" b="1" dirty="0">
                <a:solidFill>
                  <a:srgbClr val="1E96CD"/>
                </a:solidFill>
                <a:latin typeface="Arial" panose="020B0604020202020204" pitchFamily="34" charset="0"/>
                <a:cs typeface="Arial" panose="020B0604020202020204" pitchFamily="34" charset="0"/>
              </a:rPr>
              <a:t>Classification hiérarchique</a:t>
            </a:r>
          </a:p>
        </p:txBody>
      </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4875019"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Cas d’une classification hiérarchique ascendante </a:t>
            </a:r>
          </a:p>
          <a:p>
            <a:pPr marL="393192" lvl="2" indent="-228600">
              <a:lnSpc>
                <a:spcPct val="150000"/>
              </a:lnSpc>
              <a:buClr>
                <a:schemeClr val="accent4"/>
              </a:buClr>
              <a:buSzPct val="100000"/>
              <a:buFont typeface="+mj-lt"/>
              <a:buAutoNum type="arabicParenR"/>
            </a:pPr>
            <a:r>
              <a:rPr lang="fr-FR" sz="1200" dirty="0">
                <a:latin typeface="Arial" panose="020B0604020202020204" pitchFamily="34" charset="0"/>
                <a:cs typeface="Arial" panose="020B0604020202020204" pitchFamily="34" charset="0"/>
              </a:rPr>
              <a:t>{1}, {2}, {3}, {4} </a:t>
            </a:r>
          </a:p>
          <a:p>
            <a:pPr marL="393192" lvl="2" indent="-228600">
              <a:lnSpc>
                <a:spcPct val="150000"/>
              </a:lnSpc>
              <a:buClr>
                <a:schemeClr val="accent4"/>
              </a:buClr>
              <a:buSzPct val="100000"/>
              <a:buFont typeface="+mj-lt"/>
              <a:buAutoNum type="arabicParenR"/>
            </a:pPr>
            <a:r>
              <a:rPr lang="fr-FR" sz="1200" dirty="0">
                <a:latin typeface="Arial" panose="020B0604020202020204" pitchFamily="34" charset="0"/>
                <a:cs typeface="Arial" panose="020B0604020202020204" pitchFamily="34" charset="0"/>
              </a:rPr>
              <a:t>{1}, {2}, {3,4}</a:t>
            </a:r>
          </a:p>
          <a:p>
            <a:pPr marL="393192" lvl="2" indent="-228600">
              <a:lnSpc>
                <a:spcPct val="150000"/>
              </a:lnSpc>
              <a:buClr>
                <a:schemeClr val="accent4"/>
              </a:buClr>
              <a:buSzPct val="100000"/>
              <a:buFont typeface="+mj-lt"/>
              <a:buAutoNum type="arabicParenR"/>
            </a:pPr>
            <a:r>
              <a:rPr lang="fr-FR" sz="1200" dirty="0">
                <a:latin typeface="Arial" panose="020B0604020202020204" pitchFamily="34" charset="0"/>
                <a:cs typeface="Arial" panose="020B0604020202020204" pitchFamily="34" charset="0"/>
              </a:rPr>
              <a:t>{1,2}, {3,4}</a:t>
            </a:r>
          </a:p>
          <a:p>
            <a:pPr marL="393192" lvl="2" indent="-228600">
              <a:lnSpc>
                <a:spcPct val="150000"/>
              </a:lnSpc>
              <a:buClr>
                <a:schemeClr val="accent4"/>
              </a:buClr>
              <a:buSzPct val="100000"/>
              <a:buFont typeface="+mj-lt"/>
              <a:buAutoNum type="arabicParenR"/>
            </a:pPr>
            <a:r>
              <a:rPr lang="fr-FR" sz="1200" dirty="0">
                <a:latin typeface="Arial" panose="020B0604020202020204" pitchFamily="34" charset="0"/>
                <a:cs typeface="Arial" panose="020B0604020202020204" pitchFamily="34" charset="0"/>
              </a:rPr>
              <a:t>{1,2,3,4}</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8" name="Image 17">
            <a:extLst>
              <a:ext uri="{FF2B5EF4-FFF2-40B4-BE49-F238E27FC236}">
                <a16:creationId xmlns:a16="http://schemas.microsoft.com/office/drawing/2014/main" id="{E32FD43E-B45F-468F-A797-7893B50FC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58" y="1646073"/>
            <a:ext cx="4030515" cy="3022886"/>
          </a:xfrm>
          <a:prstGeom prst="rect">
            <a:avLst/>
          </a:prstGeom>
        </p:spPr>
      </p:pic>
    </p:spTree>
    <p:extLst>
      <p:ext uri="{BB962C8B-B14F-4D97-AF65-F5344CB8AC3E}">
        <p14:creationId xmlns:p14="http://schemas.microsoft.com/office/powerpoint/2010/main" val="1106219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1D96CF"/>
                </a:solidFill>
                <a:latin typeface="Arial" panose="020B0604020202020204" pitchFamily="34" charset="0"/>
              </a:rPr>
              <a:t>45’</a:t>
            </a:r>
          </a:p>
        </p:txBody>
      </p:sp>
    </p:spTree>
    <p:extLst>
      <p:ext uri="{BB962C8B-B14F-4D97-AF65-F5344CB8AC3E}">
        <p14:creationId xmlns:p14="http://schemas.microsoft.com/office/powerpoint/2010/main" val="2329059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sp>
        <p:nvSpPr>
          <p:cNvPr id="14" name="Text Placeholder 10">
            <a:extLst>
              <a:ext uri="{FF2B5EF4-FFF2-40B4-BE49-F238E27FC236}">
                <a16:creationId xmlns:a16="http://schemas.microsoft.com/office/drawing/2014/main" id="{EC365B9C-78E8-4E22-BCDC-14E2EBA9680C}"/>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1D96CF"/>
                </a:solidFill>
                <a:latin typeface="Arial" panose="020B0604020202020204" pitchFamily="34" charset="0"/>
                <a:cs typeface="Arial" panose="020B0604020202020204" pitchFamily="34" charset="0"/>
              </a:rPr>
              <a:t>Exercice </a:t>
            </a:r>
            <a:r>
              <a:rPr lang="fr-FR" sz="2400" dirty="0">
                <a:solidFill>
                  <a:srgbClr val="1D96CF"/>
                </a:solidFill>
                <a:latin typeface="Arial" panose="020B0604020202020204" pitchFamily="34" charset="0"/>
                <a:cs typeface="Arial" panose="020B0604020202020204" pitchFamily="34" charset="0"/>
              </a:rPr>
              <a:t>/ Enoncés</a:t>
            </a:r>
          </a:p>
        </p:txBody>
      </p:sp>
      <p:pic>
        <p:nvPicPr>
          <p:cNvPr id="15" name="Image 14">
            <a:extLst>
              <a:ext uri="{FF2B5EF4-FFF2-40B4-BE49-F238E27FC236}">
                <a16:creationId xmlns:a16="http://schemas.microsoft.com/office/drawing/2014/main" id="{6808620E-A553-415E-994D-2565AC0B1232}"/>
              </a:ext>
            </a:extLst>
          </p:cNvPr>
          <p:cNvPicPr>
            <a:picLocks noChangeAspect="1"/>
          </p:cNvPicPr>
          <p:nvPr/>
        </p:nvPicPr>
        <p:blipFill>
          <a:blip r:embed="rId3"/>
          <a:stretch>
            <a:fillRect/>
          </a:stretch>
        </p:blipFill>
        <p:spPr>
          <a:xfrm>
            <a:off x="6865810" y="952721"/>
            <a:ext cx="1787586" cy="1620000"/>
          </a:xfrm>
          <a:prstGeom prst="rect">
            <a:avLst/>
          </a:prstGeom>
        </p:spPr>
      </p:pic>
      <p:sp>
        <p:nvSpPr>
          <p:cNvPr id="17" name="Text Placeholder 7">
            <a:extLst>
              <a:ext uri="{FF2B5EF4-FFF2-40B4-BE49-F238E27FC236}">
                <a16:creationId xmlns:a16="http://schemas.microsoft.com/office/drawing/2014/main" id="{280F3924-9E97-40FC-9749-0C4673708EF5}"/>
              </a:ext>
            </a:extLst>
          </p:cNvPr>
          <p:cNvSpPr txBox="1">
            <a:spLocks/>
          </p:cNvSpPr>
          <p:nvPr/>
        </p:nvSpPr>
        <p:spPr>
          <a:xfrm>
            <a:off x="2232661" y="2043463"/>
            <a:ext cx="2842259"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Exploration de données : </a:t>
            </a:r>
            <a:r>
              <a:rPr lang="fr-FR" sz="1200" dirty="0">
                <a:latin typeface="Arial" panose="020B0604020202020204" pitchFamily="34" charset="0"/>
                <a:cs typeface="Arial" panose="020B0604020202020204" pitchFamily="34" charset="0"/>
                <a:hlinkClick r:id="rId4"/>
              </a:rPr>
              <a:t>EDA Python</a:t>
            </a:r>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ACP : </a:t>
            </a:r>
            <a:r>
              <a:rPr lang="fr-FR" sz="1200" dirty="0">
                <a:latin typeface="Arial" panose="020B0604020202020204" pitchFamily="34" charset="0"/>
                <a:cs typeface="Arial" panose="020B0604020202020204" pitchFamily="34" charset="0"/>
                <a:hlinkClick r:id="rId5"/>
              </a:rPr>
              <a:t>ACP Python</a:t>
            </a:r>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K-means : </a:t>
            </a:r>
            <a:r>
              <a:rPr lang="fr-FR" sz="1200" dirty="0">
                <a:latin typeface="Arial" panose="020B0604020202020204" pitchFamily="34" charset="0"/>
                <a:cs typeface="Arial" panose="020B0604020202020204" pitchFamily="34" charset="0"/>
                <a:hlinkClick r:id="rId6"/>
              </a:rPr>
              <a:t>K-means Python</a:t>
            </a:r>
            <a:endParaRPr lang="fr-FR" sz="1200" dirty="0">
              <a:latin typeface="Arial" panose="020B0604020202020204" pitchFamily="34" charset="0"/>
              <a:cs typeface="Arial" panose="020B0604020202020204" pitchFamily="34" charset="0"/>
            </a:endParaRPr>
          </a:p>
        </p:txBody>
      </p:sp>
      <p:pic>
        <p:nvPicPr>
          <p:cNvPr id="19" name="Picture 2" descr="Quick Start Tutorial Google Collab - Tutorials - OpenNMT">
            <a:extLst>
              <a:ext uri="{FF2B5EF4-FFF2-40B4-BE49-F238E27FC236}">
                <a16:creationId xmlns:a16="http://schemas.microsoft.com/office/drawing/2014/main" id="{55B79926-3ED0-4D58-A01E-3A1FD331EA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66451" y="3927064"/>
            <a:ext cx="551339" cy="5513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Language Logo Python PNG | Picpng">
            <a:extLst>
              <a:ext uri="{FF2B5EF4-FFF2-40B4-BE49-F238E27FC236}">
                <a16:creationId xmlns:a16="http://schemas.microsoft.com/office/drawing/2014/main" id="{6A5F98E6-D3B0-4096-A8A7-C01AD45AB34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262" y="4022205"/>
            <a:ext cx="456902" cy="4561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3.6. scikit-learn: machine learning in Python — Scipy lecture notes">
            <a:extLst>
              <a:ext uri="{FF2B5EF4-FFF2-40B4-BE49-F238E27FC236}">
                <a16:creationId xmlns:a16="http://schemas.microsoft.com/office/drawing/2014/main" id="{3F9C15E5-D4C4-4666-A130-E6877C104AD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75120" y="3957094"/>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ntroduction au Machine Mearning et au Deep Learning - Stéphane Gaïffas">
            <a:extLst>
              <a:ext uri="{FF2B5EF4-FFF2-40B4-BE49-F238E27FC236}">
                <a16:creationId xmlns:a16="http://schemas.microsoft.com/office/drawing/2014/main" id="{393C81C8-0757-4502-85F5-5EA7CFAFD94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0222" y="3942080"/>
            <a:ext cx="1289837" cy="52130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ife of NumPy: A Simplified approach to understanding Python’s NumPy ...">
            <a:extLst>
              <a:ext uri="{FF2B5EF4-FFF2-40B4-BE49-F238E27FC236}">
                <a16:creationId xmlns:a16="http://schemas.microsoft.com/office/drawing/2014/main" id="{17A4B56B-FD71-46E0-9BD0-6DF10A88BC2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39380" y="4026280"/>
            <a:ext cx="1151994" cy="352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05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707517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fr-FR" sz="2000" b="1" dirty="0">
                <a:solidFill>
                  <a:srgbClr val="2B2B2B"/>
                </a:solidFill>
                <a:latin typeface="Arial" panose="020B0604020202020204" pitchFamily="34" charset="0"/>
                <a:cs typeface="Arial" panose="020B0604020202020204" pitchFamily="34" charset="0"/>
              </a:rPr>
              <a:t>2.3</a:t>
            </a:r>
          </a:p>
          <a:p>
            <a:pPr marL="0" indent="0">
              <a:buFont typeface="Arial" panose="020B0604020202020204" pitchFamily="34" charset="0"/>
              <a:buNone/>
            </a:pPr>
            <a:r>
              <a:rPr lang="fr-FR" sz="2800" b="1" dirty="0">
                <a:solidFill>
                  <a:srgbClr val="00A69C"/>
                </a:solidFill>
                <a:latin typeface="Arial" panose="020B0604020202020204" pitchFamily="34" charset="0"/>
                <a:cs typeface="Arial" panose="020B0604020202020204" pitchFamily="34" charset="0"/>
              </a:rPr>
              <a:t>Les fondamentaux du Machine Learning</a:t>
            </a:r>
          </a:p>
        </p:txBody>
      </p:sp>
    </p:spTree>
    <p:extLst>
      <p:ext uri="{BB962C8B-B14F-4D97-AF65-F5344CB8AC3E}">
        <p14:creationId xmlns:p14="http://schemas.microsoft.com/office/powerpoint/2010/main" val="4127139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4805758"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Donner aux </a:t>
            </a:r>
            <a:r>
              <a:rPr lang="fr-FR" sz="1200" b="1" dirty="0">
                <a:latin typeface="Arial" panose="020B0604020202020204" pitchFamily="34" charset="0"/>
                <a:cs typeface="Arial" panose="020B0604020202020204" pitchFamily="34" charset="0"/>
              </a:rPr>
              <a:t>ordinateurs</a:t>
            </a:r>
            <a:r>
              <a:rPr lang="fr-FR" sz="1200" dirty="0">
                <a:latin typeface="Arial" panose="020B0604020202020204" pitchFamily="34" charset="0"/>
                <a:cs typeface="Arial" panose="020B0604020202020204" pitchFamily="34" charset="0"/>
              </a:rPr>
              <a:t> la capacité d’</a:t>
            </a:r>
            <a:r>
              <a:rPr lang="fr-FR" sz="1200" b="1" dirty="0">
                <a:latin typeface="Arial" panose="020B0604020202020204" pitchFamily="34" charset="0"/>
                <a:cs typeface="Arial" panose="020B0604020202020204" pitchFamily="34" charset="0"/>
              </a:rPr>
              <a:t>apprendre</a:t>
            </a:r>
            <a:r>
              <a:rPr lang="fr-FR" sz="1200" dirty="0">
                <a:latin typeface="Arial" panose="020B0604020202020204" pitchFamily="34" charset="0"/>
                <a:cs typeface="Arial" panose="020B0604020202020204" pitchFamily="34" charset="0"/>
              </a:rPr>
              <a:t> à partir de </a:t>
            </a:r>
            <a:r>
              <a:rPr lang="fr-FR" sz="1200" b="1" dirty="0">
                <a:latin typeface="Arial" panose="020B0604020202020204" pitchFamily="34" charset="0"/>
                <a:cs typeface="Arial" panose="020B0604020202020204" pitchFamily="34" charset="0"/>
              </a:rPr>
              <a:t>données</a:t>
            </a:r>
          </a:p>
          <a:p>
            <a:pPr>
              <a:lnSpc>
                <a:spcPct val="150000"/>
              </a:lnSpc>
              <a:buClr>
                <a:srgbClr val="00A69C"/>
              </a:buClr>
            </a:pPr>
            <a:r>
              <a:rPr lang="fr-FR" sz="1200" dirty="0">
                <a:latin typeface="Arial" panose="020B0604020202020204" pitchFamily="34" charset="0"/>
                <a:cs typeface="Arial" panose="020B0604020202020204" pitchFamily="34" charset="0"/>
              </a:rPr>
              <a:t>Approches de mathématiques et statistiques</a:t>
            </a:r>
          </a:p>
          <a:p>
            <a:pPr>
              <a:lnSpc>
                <a:spcPct val="150000"/>
              </a:lnSpc>
              <a:buClr>
                <a:srgbClr val="00A69C"/>
              </a:buClr>
            </a:pPr>
            <a:r>
              <a:rPr lang="fr-FR" sz="1200" b="1" dirty="0">
                <a:latin typeface="Arial" panose="020B0604020202020204" pitchFamily="34" charset="0"/>
                <a:cs typeface="Arial" panose="020B0604020202020204" pitchFamily="34" charset="0"/>
              </a:rPr>
              <a:t>Modèle</a:t>
            </a:r>
            <a:endParaRPr lang="fr-FR" sz="1200"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Branche principale de </a:t>
            </a:r>
            <a:r>
              <a:rPr lang="fr-FR" sz="1200" b="1" dirty="0">
                <a:latin typeface="Arial" panose="020B0604020202020204" pitchFamily="34" charset="0"/>
                <a:cs typeface="Arial" panose="020B0604020202020204" pitchFamily="34" charset="0"/>
              </a:rPr>
              <a:t>l’intelligence artificielle</a:t>
            </a:r>
          </a:p>
          <a:p>
            <a:pPr>
              <a:lnSpc>
                <a:spcPct val="150000"/>
              </a:lnSpc>
              <a:buClr>
                <a:srgbClr val="00A69C"/>
              </a:buClr>
            </a:pPr>
            <a:r>
              <a:rPr lang="fr-FR" sz="1200" dirty="0">
                <a:latin typeface="Arial" panose="020B0604020202020204" pitchFamily="34" charset="0"/>
                <a:cs typeface="Arial" panose="020B0604020202020204" pitchFamily="34" charset="0"/>
              </a:rPr>
              <a:t>Utilisation des informations extraites avec le </a:t>
            </a:r>
            <a:r>
              <a:rPr lang="fr-FR" sz="1200" b="1" dirty="0">
                <a:latin typeface="Arial" panose="020B0604020202020204" pitchFamily="34" charset="0"/>
                <a:cs typeface="Arial" panose="020B0604020202020204" pitchFamily="34" charset="0"/>
              </a:rPr>
              <a:t>Data Mining </a:t>
            </a:r>
            <a:r>
              <a:rPr lang="fr-FR" sz="1200" dirty="0">
                <a:latin typeface="Arial" panose="020B0604020202020204" pitchFamily="34" charset="0"/>
                <a:cs typeface="Arial" panose="020B0604020202020204" pitchFamily="34" charset="0"/>
              </a:rPr>
              <a:t>dans l’apprentissage du modèle</a:t>
            </a:r>
            <a:endParaRPr lang="fr-FR" sz="1200" dirty="0">
              <a:solidFill>
                <a:srgbClr val="FF0000"/>
              </a:solidFill>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C’est quoi ?</a:t>
            </a:r>
          </a:p>
        </p:txBody>
      </p:sp>
      <p:pic>
        <p:nvPicPr>
          <p:cNvPr id="14" name="Espace réservé du contenu 7" descr="Une image contenant texte, équipement électronique&#10;&#10;Description générée automatiquement">
            <a:extLst>
              <a:ext uri="{FF2B5EF4-FFF2-40B4-BE49-F238E27FC236}">
                <a16:creationId xmlns:a16="http://schemas.microsoft.com/office/drawing/2014/main" id="{DBC36F95-FBE4-44AE-8E16-F937250BAC06}"/>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717343" y="1311275"/>
            <a:ext cx="4103281" cy="2155825"/>
          </a:xfrm>
          <a:prstGeom prst="rect">
            <a:avLst/>
          </a:prstGeom>
        </p:spPr>
      </p:pic>
    </p:spTree>
    <p:extLst>
      <p:ext uri="{BB962C8B-B14F-4D97-AF65-F5344CB8AC3E}">
        <p14:creationId xmlns:p14="http://schemas.microsoft.com/office/powerpoint/2010/main" val="1584577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890402"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Sans le Machine Learning</a:t>
            </a:r>
          </a:p>
        </p:txBody>
      </p:sp>
      <p:pic>
        <p:nvPicPr>
          <p:cNvPr id="13" name="Picture 2">
            <a:extLst>
              <a:ext uri="{FF2B5EF4-FFF2-40B4-BE49-F238E27FC236}">
                <a16:creationId xmlns:a16="http://schemas.microsoft.com/office/drawing/2014/main" id="{6976880F-05C1-4C24-AFF1-D965B3946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876" y="1219908"/>
            <a:ext cx="3080259" cy="30614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AE782D2B-C452-4BBB-BCF6-8F2F2DF55368}"/>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308" y="2046799"/>
            <a:ext cx="3317796" cy="1136975"/>
          </a:xfrm>
          <a:prstGeom prst="rect">
            <a:avLst/>
          </a:prstGeom>
          <a:noFill/>
          <a:extLst>
            <a:ext uri="{909E8E84-426E-40DD-AFC4-6F175D3DCCD1}">
              <a14:hiddenFill xmlns:a14="http://schemas.microsoft.com/office/drawing/2010/main">
                <a:solidFill>
                  <a:srgbClr val="FFFFFF"/>
                </a:solidFill>
              </a14:hiddenFill>
            </a:ext>
          </a:extLst>
        </p:spPr>
      </p:pic>
      <p:sp>
        <p:nvSpPr>
          <p:cNvPr id="16" name="Flèche : droite 15">
            <a:extLst>
              <a:ext uri="{FF2B5EF4-FFF2-40B4-BE49-F238E27FC236}">
                <a16:creationId xmlns:a16="http://schemas.microsoft.com/office/drawing/2014/main" id="{9573D8E8-0B6B-467B-A22F-041B366EE5B6}"/>
              </a:ext>
            </a:extLst>
          </p:cNvPr>
          <p:cNvSpPr/>
          <p:nvPr/>
        </p:nvSpPr>
        <p:spPr>
          <a:xfrm>
            <a:off x="4151685" y="2400380"/>
            <a:ext cx="641737" cy="360040"/>
          </a:xfrm>
          <a:prstGeom prst="rightArrow">
            <a:avLst/>
          </a:prstGeom>
          <a:solidFill>
            <a:srgbClr val="1E96CD"/>
          </a:solidFill>
          <a:ln>
            <a:solidFill>
              <a:srgbClr val="1E9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latin typeface="Arial" panose="020B0604020202020204" pitchFamily="34" charset="0"/>
            </a:endParaRPr>
          </a:p>
        </p:txBody>
      </p:sp>
    </p:spTree>
    <p:extLst>
      <p:ext uri="{BB962C8B-B14F-4D97-AF65-F5344CB8AC3E}">
        <p14:creationId xmlns:p14="http://schemas.microsoft.com/office/powerpoint/2010/main" val="8364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7">
            <a:extLst>
              <a:ext uri="{FF2B5EF4-FFF2-40B4-BE49-F238E27FC236}">
                <a16:creationId xmlns:a16="http://schemas.microsoft.com/office/drawing/2014/main" id="{70235D50-6366-4D4E-9793-A0FD20FFA45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grpSp>
        <p:nvGrpSpPr>
          <p:cNvPr id="2" name="Groupe 1">
            <a:extLst>
              <a:ext uri="{FF2B5EF4-FFF2-40B4-BE49-F238E27FC236}">
                <a16:creationId xmlns:a16="http://schemas.microsoft.com/office/drawing/2014/main" id="{D1BE3AE7-7A8E-EC07-7113-BFA35A40FFFB}"/>
              </a:ext>
            </a:extLst>
          </p:cNvPr>
          <p:cNvGrpSpPr/>
          <p:nvPr/>
        </p:nvGrpSpPr>
        <p:grpSpPr>
          <a:xfrm>
            <a:off x="3958773" y="1249851"/>
            <a:ext cx="1368000" cy="1560495"/>
            <a:chOff x="3318486" y="2797559"/>
            <a:chExt cx="1001854" cy="1142828"/>
          </a:xfrm>
        </p:grpSpPr>
        <p:sp>
          <p:nvSpPr>
            <p:cNvPr id="3" name="Ellipse 2">
              <a:extLst>
                <a:ext uri="{FF2B5EF4-FFF2-40B4-BE49-F238E27FC236}">
                  <a16:creationId xmlns:a16="http://schemas.microsoft.com/office/drawing/2014/main" id="{09E49AA2-082F-FA63-B7AB-57C70C09E053}"/>
                </a:ext>
              </a:extLst>
            </p:cNvPr>
            <p:cNvSpPr>
              <a:spLocks noChangeAspect="1"/>
            </p:cNvSpPr>
            <p:nvPr/>
          </p:nvSpPr>
          <p:spPr>
            <a:xfrm>
              <a:off x="3318486" y="2938533"/>
              <a:ext cx="1001854" cy="1001854"/>
            </a:xfrm>
            <a:prstGeom prst="ellipse">
              <a:avLst/>
            </a:prstGeom>
            <a:solidFill>
              <a:schemeClr val="bg1"/>
            </a:solidFill>
            <a:ln w="38100">
              <a:solidFill>
                <a:srgbClr val="00A69C"/>
              </a:solidFill>
            </a:ln>
          </p:spPr>
          <p:txBody>
            <a:bodyPr wrap="square" lIns="0" tIns="0" rIns="0" bIns="0" rtlCol="0" anchor="ctr">
              <a:noAutofit/>
            </a:bodyPr>
            <a:lstStyle/>
            <a:p>
              <a:pPr algn="ctr">
                <a:spcAft>
                  <a:spcPts val="800"/>
                </a:spcAft>
              </a:pPr>
              <a:r>
                <a:rPr lang="fr-FR" sz="1100" dirty="0">
                  <a:solidFill>
                    <a:srgbClr val="00A69C"/>
                  </a:solidFill>
                  <a:latin typeface="Arial" panose="020B0604020202020204" pitchFamily="34" charset="0"/>
                  <a:cs typeface="Arial" panose="020B0604020202020204" pitchFamily="34" charset="0"/>
                </a:rPr>
                <a:t>Quels sont les défis d’un projet de data visualisation ?</a:t>
              </a:r>
            </a:p>
          </p:txBody>
        </p:sp>
        <p:sp>
          <p:nvSpPr>
            <p:cNvPr id="4" name="ZoneTexte 3">
              <a:extLst>
                <a:ext uri="{FF2B5EF4-FFF2-40B4-BE49-F238E27FC236}">
                  <a16:creationId xmlns:a16="http://schemas.microsoft.com/office/drawing/2014/main" id="{09DF0CD3-1FFD-99A6-F7B6-82EAC73CA8DD}"/>
                </a:ext>
              </a:extLst>
            </p:cNvPr>
            <p:cNvSpPr txBox="1">
              <a:spLocks noChangeAspect="1"/>
            </p:cNvSpPr>
            <p:nvPr/>
          </p:nvSpPr>
          <p:spPr>
            <a:xfrm>
              <a:off x="3687590" y="2797559"/>
              <a:ext cx="263646" cy="263646"/>
            </a:xfrm>
            <a:prstGeom prst="ellipse">
              <a:avLst/>
            </a:prstGeom>
            <a:solidFill>
              <a:schemeClr val="bg1"/>
            </a:solidFill>
            <a:ln w="31750">
              <a:solidFill>
                <a:srgbClr val="00A69C"/>
              </a:solidFill>
            </a:ln>
          </p:spPr>
          <p:txBody>
            <a:bodyPr wrap="square" lIns="0" tIns="0" rIns="0" bIns="0" rtlCol="0" anchor="ctr">
              <a:noAutofit/>
            </a:bodyPr>
            <a:lstStyle>
              <a:defPPr>
                <a:defRPr lang="en-US"/>
              </a:defPPr>
              <a:lvl1pPr algn="ctr">
                <a:defRPr sz="1200" b="1">
                  <a:solidFill>
                    <a:srgbClr val="00A69C"/>
                  </a:solidFill>
                  <a:latin typeface="Arial" panose="020B0604020202020204" pitchFamily="34" charset="0"/>
                  <a:cs typeface="Arial" panose="020B0604020202020204" pitchFamily="34" charset="0"/>
                </a:defRPr>
              </a:lvl1pPr>
            </a:lstStyle>
            <a:p>
              <a:r>
                <a:rPr lang="fr-FR"/>
                <a:t>1.2</a:t>
              </a:r>
            </a:p>
          </p:txBody>
        </p:sp>
      </p:grpSp>
      <p:grpSp>
        <p:nvGrpSpPr>
          <p:cNvPr id="6" name="Groupe 5">
            <a:extLst>
              <a:ext uri="{FF2B5EF4-FFF2-40B4-BE49-F238E27FC236}">
                <a16:creationId xmlns:a16="http://schemas.microsoft.com/office/drawing/2014/main" id="{C4F7129D-6FFF-B61C-6479-F54E1BF0746C}"/>
              </a:ext>
            </a:extLst>
          </p:cNvPr>
          <p:cNvGrpSpPr/>
          <p:nvPr/>
        </p:nvGrpSpPr>
        <p:grpSpPr>
          <a:xfrm>
            <a:off x="5427712" y="1249857"/>
            <a:ext cx="1368000" cy="1560492"/>
            <a:chOff x="3318486" y="2797562"/>
            <a:chExt cx="1001854" cy="1142825"/>
          </a:xfrm>
        </p:grpSpPr>
        <p:sp>
          <p:nvSpPr>
            <p:cNvPr id="7" name="Ellipse 6">
              <a:extLst>
                <a:ext uri="{FF2B5EF4-FFF2-40B4-BE49-F238E27FC236}">
                  <a16:creationId xmlns:a16="http://schemas.microsoft.com/office/drawing/2014/main" id="{7871A424-32AC-33E6-694C-C5A9EA86080D}"/>
                </a:ext>
              </a:extLst>
            </p:cNvPr>
            <p:cNvSpPr>
              <a:spLocks noChangeAspect="1"/>
            </p:cNvSpPr>
            <p:nvPr/>
          </p:nvSpPr>
          <p:spPr>
            <a:xfrm>
              <a:off x="3318486" y="2938533"/>
              <a:ext cx="1001854" cy="1001854"/>
            </a:xfrm>
            <a:prstGeom prst="ellipse">
              <a:avLst/>
            </a:prstGeom>
            <a:solidFill>
              <a:schemeClr val="bg1"/>
            </a:solidFill>
            <a:ln w="38100">
              <a:solidFill>
                <a:srgbClr val="00A69C"/>
              </a:solidFill>
            </a:ln>
          </p:spPr>
          <p:txBody>
            <a:bodyPr wrap="square" lIns="0" tIns="0" rIns="0" bIns="0" rtlCol="0" anchor="ctr">
              <a:noAutofit/>
            </a:bodyPr>
            <a:lstStyle/>
            <a:p>
              <a:pPr marL="0" indent="0" algn="ctr">
                <a:spcAft>
                  <a:spcPts val="800"/>
                </a:spcAft>
                <a:buNone/>
              </a:pPr>
              <a:r>
                <a:rPr lang="fr-FR" sz="1100" dirty="0">
                  <a:solidFill>
                    <a:srgbClr val="00A69C"/>
                  </a:solidFill>
                  <a:latin typeface="Arial" panose="020B0604020202020204" pitchFamily="34" charset="0"/>
                  <a:cs typeface="Arial" panose="020B0604020202020204" pitchFamily="34" charset="0"/>
                </a:rPr>
                <a:t>Qu’est ce qu’une bonne visualisation ?</a:t>
              </a:r>
            </a:p>
          </p:txBody>
        </p:sp>
        <p:sp>
          <p:nvSpPr>
            <p:cNvPr id="8" name="ZoneTexte 7">
              <a:extLst>
                <a:ext uri="{FF2B5EF4-FFF2-40B4-BE49-F238E27FC236}">
                  <a16:creationId xmlns:a16="http://schemas.microsoft.com/office/drawing/2014/main" id="{7C66EA9F-6BFB-F17B-561B-4C3662D760A3}"/>
                </a:ext>
              </a:extLst>
            </p:cNvPr>
            <p:cNvSpPr txBox="1">
              <a:spLocks noChangeAspect="1"/>
            </p:cNvSpPr>
            <p:nvPr/>
          </p:nvSpPr>
          <p:spPr>
            <a:xfrm>
              <a:off x="3687591" y="2797562"/>
              <a:ext cx="263645" cy="263646"/>
            </a:xfrm>
            <a:prstGeom prst="ellipse">
              <a:avLst/>
            </a:prstGeom>
            <a:solidFill>
              <a:schemeClr val="bg1"/>
            </a:solidFill>
            <a:ln w="31750">
              <a:solidFill>
                <a:srgbClr val="00A69C"/>
              </a:solidFill>
            </a:ln>
          </p:spPr>
          <p:txBody>
            <a:bodyPr wrap="square" lIns="0" tIns="0" rIns="0" bIns="0" rtlCol="0" anchor="ctr">
              <a:noAutofit/>
            </a:bodyPr>
            <a:lstStyle>
              <a:defPPr>
                <a:defRPr lang="en-US"/>
              </a:defPPr>
              <a:lvl1pPr algn="ctr">
                <a:defRPr sz="1200" b="1">
                  <a:solidFill>
                    <a:srgbClr val="00A69C"/>
                  </a:solidFill>
                  <a:latin typeface="Arial" panose="020B0604020202020204" pitchFamily="34" charset="0"/>
                  <a:cs typeface="Arial" panose="020B0604020202020204" pitchFamily="34" charset="0"/>
                </a:defRPr>
              </a:lvl1pPr>
            </a:lstStyle>
            <a:p>
              <a:r>
                <a:rPr lang="fr-FR"/>
                <a:t>1.3</a:t>
              </a:r>
            </a:p>
          </p:txBody>
        </p:sp>
      </p:grpSp>
      <p:grpSp>
        <p:nvGrpSpPr>
          <p:cNvPr id="10" name="Groupe 9">
            <a:extLst>
              <a:ext uri="{FF2B5EF4-FFF2-40B4-BE49-F238E27FC236}">
                <a16:creationId xmlns:a16="http://schemas.microsoft.com/office/drawing/2014/main" id="{AC99E717-F470-7505-71DE-7D60A4B1952B}"/>
              </a:ext>
            </a:extLst>
          </p:cNvPr>
          <p:cNvGrpSpPr/>
          <p:nvPr/>
        </p:nvGrpSpPr>
        <p:grpSpPr>
          <a:xfrm>
            <a:off x="2472135" y="1249852"/>
            <a:ext cx="1368004" cy="1560495"/>
            <a:chOff x="2401362" y="1791503"/>
            <a:chExt cx="1368004" cy="1560495"/>
          </a:xfrm>
        </p:grpSpPr>
        <p:sp>
          <p:nvSpPr>
            <p:cNvPr id="11" name="Ellipse 10">
              <a:extLst>
                <a:ext uri="{FF2B5EF4-FFF2-40B4-BE49-F238E27FC236}">
                  <a16:creationId xmlns:a16="http://schemas.microsoft.com/office/drawing/2014/main" id="{DBE45E23-88D7-BEC0-7148-C27D64D3723E}"/>
                </a:ext>
              </a:extLst>
            </p:cNvPr>
            <p:cNvSpPr>
              <a:spLocks noChangeAspect="1"/>
            </p:cNvSpPr>
            <p:nvPr/>
          </p:nvSpPr>
          <p:spPr>
            <a:xfrm>
              <a:off x="2401362" y="1983998"/>
              <a:ext cx="1368004" cy="1368000"/>
            </a:xfrm>
            <a:prstGeom prst="ellipse">
              <a:avLst/>
            </a:prstGeom>
            <a:solidFill>
              <a:schemeClr val="bg1"/>
            </a:solidFill>
            <a:ln w="381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800"/>
                </a:spcAft>
              </a:pPr>
              <a:r>
                <a:rPr lang="en-US" sz="1100" dirty="0">
                  <a:solidFill>
                    <a:srgbClr val="00A69C"/>
                  </a:solidFill>
                  <a:latin typeface="Arial" panose="020B0604020202020204" pitchFamily="34" charset="0"/>
                  <a:cs typeface="Arial" panose="020B0604020202020204" pitchFamily="34" charset="0"/>
                </a:rPr>
                <a:t>L</a:t>
              </a:r>
              <a:r>
                <a:rPr lang="fr-FR" sz="1100" dirty="0">
                  <a:solidFill>
                    <a:srgbClr val="00A69C"/>
                  </a:solidFill>
                  <a:latin typeface="Arial" panose="020B0604020202020204" pitchFamily="34" charset="0"/>
                  <a:cs typeface="Arial" panose="020B0604020202020204" pitchFamily="34" charset="0"/>
                </a:rPr>
                <a:t>es fondamentaux de la data visualisation</a:t>
              </a:r>
            </a:p>
          </p:txBody>
        </p:sp>
        <p:sp>
          <p:nvSpPr>
            <p:cNvPr id="12" name="ZoneTexte 11">
              <a:extLst>
                <a:ext uri="{FF2B5EF4-FFF2-40B4-BE49-F238E27FC236}">
                  <a16:creationId xmlns:a16="http://schemas.microsoft.com/office/drawing/2014/main" id="{D3EBA1F3-8879-EB03-D34F-02AC90893999}"/>
                </a:ext>
              </a:extLst>
            </p:cNvPr>
            <p:cNvSpPr txBox="1">
              <a:spLocks noChangeAspect="1"/>
            </p:cNvSpPr>
            <p:nvPr/>
          </p:nvSpPr>
          <p:spPr>
            <a:xfrm>
              <a:off x="2905363" y="1791503"/>
              <a:ext cx="360000" cy="360000"/>
            </a:xfrm>
            <a:prstGeom prst="ellipse">
              <a:avLst/>
            </a:prstGeom>
            <a:solidFill>
              <a:schemeClr val="bg1"/>
            </a:solidFill>
            <a:ln w="31750">
              <a:solidFill>
                <a:srgbClr val="00A69C"/>
              </a:solidFill>
            </a:ln>
          </p:spPr>
          <p:txBody>
            <a:bodyPr wrap="square" lIns="0" tIns="0" rIns="0" bIns="0" rtlCol="0" anchor="ctr">
              <a:noAutofit/>
            </a:bodyPr>
            <a:lstStyle/>
            <a:p>
              <a:pPr algn="ctr"/>
              <a:r>
                <a:rPr lang="fr-FR" sz="1200" b="1">
                  <a:solidFill>
                    <a:srgbClr val="00A69C"/>
                  </a:solidFill>
                  <a:latin typeface="Arial" panose="020B0604020202020204" pitchFamily="34" charset="0"/>
                  <a:cs typeface="Arial" panose="020B0604020202020204" pitchFamily="34" charset="0"/>
                </a:rPr>
                <a:t>1.1</a:t>
              </a:r>
            </a:p>
          </p:txBody>
        </p:sp>
      </p:grpSp>
      <p:sp>
        <p:nvSpPr>
          <p:cNvPr id="13" name="Text Placeholder 7">
            <a:extLst>
              <a:ext uri="{FF2B5EF4-FFF2-40B4-BE49-F238E27FC236}">
                <a16:creationId xmlns:a16="http://schemas.microsoft.com/office/drawing/2014/main" id="{A017C595-1EC3-2FC0-74B6-397BAB6619FE}"/>
              </a:ext>
            </a:extLst>
          </p:cNvPr>
          <p:cNvSpPr txBox="1">
            <a:spLocks/>
          </p:cNvSpPr>
          <p:nvPr/>
        </p:nvSpPr>
        <p:spPr>
          <a:xfrm>
            <a:off x="7784123" y="1469236"/>
            <a:ext cx="1031265"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F56350"/>
                </a:solidFill>
                <a:latin typeface="Arial" panose="020B0604020202020204" pitchFamily="34" charset="0"/>
                <a:cs typeface="Arial" panose="020B0604020202020204" pitchFamily="34" charset="0"/>
              </a:rPr>
              <a:t>4 H</a:t>
            </a:r>
          </a:p>
        </p:txBody>
      </p:sp>
      <p:pic>
        <p:nvPicPr>
          <p:cNvPr id="14" name="Image 13">
            <a:extLst>
              <a:ext uri="{FF2B5EF4-FFF2-40B4-BE49-F238E27FC236}">
                <a16:creationId xmlns:a16="http://schemas.microsoft.com/office/drawing/2014/main" id="{7E311BDA-0F7E-166B-3FD9-717CDDB6D246}"/>
              </a:ext>
            </a:extLst>
          </p:cNvPr>
          <p:cNvPicPr>
            <a:picLocks noChangeAspect="1"/>
          </p:cNvPicPr>
          <p:nvPr/>
        </p:nvPicPr>
        <p:blipFill>
          <a:blip r:embed="rId4"/>
          <a:stretch>
            <a:fillRect/>
          </a:stretch>
        </p:blipFill>
        <p:spPr>
          <a:xfrm>
            <a:off x="7735388" y="368275"/>
            <a:ext cx="1080000" cy="1080000"/>
          </a:xfrm>
          <a:prstGeom prst="rect">
            <a:avLst/>
          </a:prstGeom>
        </p:spPr>
      </p:pic>
      <p:grpSp>
        <p:nvGrpSpPr>
          <p:cNvPr id="15" name="Groupe 14">
            <a:extLst>
              <a:ext uri="{FF2B5EF4-FFF2-40B4-BE49-F238E27FC236}">
                <a16:creationId xmlns:a16="http://schemas.microsoft.com/office/drawing/2014/main" id="{D71B0427-A7AF-0CF8-0DB4-AC0028575285}"/>
              </a:ext>
            </a:extLst>
          </p:cNvPr>
          <p:cNvGrpSpPr/>
          <p:nvPr/>
        </p:nvGrpSpPr>
        <p:grpSpPr>
          <a:xfrm>
            <a:off x="4698448" y="2699686"/>
            <a:ext cx="1368000" cy="1560495"/>
            <a:chOff x="3318486" y="2797559"/>
            <a:chExt cx="1001854" cy="1142828"/>
          </a:xfrm>
        </p:grpSpPr>
        <p:sp>
          <p:nvSpPr>
            <p:cNvPr id="16" name="Ellipse 15">
              <a:extLst>
                <a:ext uri="{FF2B5EF4-FFF2-40B4-BE49-F238E27FC236}">
                  <a16:creationId xmlns:a16="http://schemas.microsoft.com/office/drawing/2014/main" id="{734D381C-FB01-186C-068A-35F4661CDE06}"/>
                </a:ext>
              </a:extLst>
            </p:cNvPr>
            <p:cNvSpPr>
              <a:spLocks noChangeAspect="1"/>
            </p:cNvSpPr>
            <p:nvPr/>
          </p:nvSpPr>
          <p:spPr>
            <a:xfrm>
              <a:off x="3318486" y="2938533"/>
              <a:ext cx="1001854" cy="1001854"/>
            </a:xfrm>
            <a:prstGeom prst="ellipse">
              <a:avLst/>
            </a:prstGeom>
            <a:solidFill>
              <a:schemeClr val="bg1"/>
            </a:solidFill>
            <a:ln w="38100">
              <a:solidFill>
                <a:srgbClr val="00A69C"/>
              </a:solidFill>
            </a:ln>
          </p:spPr>
          <p:txBody>
            <a:bodyPr wrap="square" lIns="0" tIns="0" rIns="0" bIns="0" rtlCol="0" anchor="ctr">
              <a:noAutofit/>
            </a:bodyPr>
            <a:lstStyle/>
            <a:p>
              <a:pPr algn="ctr">
                <a:spcAft>
                  <a:spcPts val="800"/>
                </a:spcAft>
              </a:pPr>
              <a:r>
                <a:rPr lang="fr-FR" sz="1100" dirty="0">
                  <a:solidFill>
                    <a:srgbClr val="00A69C"/>
                  </a:solidFill>
                  <a:latin typeface="Arial" panose="020B0604020202020204" pitchFamily="34" charset="0"/>
                  <a:cs typeface="Arial" panose="020B0604020202020204" pitchFamily="34" charset="0"/>
                </a:rPr>
                <a:t>Solutions de data visualisation</a:t>
              </a:r>
            </a:p>
          </p:txBody>
        </p:sp>
        <p:sp>
          <p:nvSpPr>
            <p:cNvPr id="17" name="ZoneTexte 16">
              <a:extLst>
                <a:ext uri="{FF2B5EF4-FFF2-40B4-BE49-F238E27FC236}">
                  <a16:creationId xmlns:a16="http://schemas.microsoft.com/office/drawing/2014/main" id="{29684121-EA85-A7C8-DD58-22B38200AB33}"/>
                </a:ext>
              </a:extLst>
            </p:cNvPr>
            <p:cNvSpPr txBox="1">
              <a:spLocks noChangeAspect="1"/>
            </p:cNvSpPr>
            <p:nvPr/>
          </p:nvSpPr>
          <p:spPr>
            <a:xfrm>
              <a:off x="3687590" y="2797559"/>
              <a:ext cx="263646" cy="263646"/>
            </a:xfrm>
            <a:prstGeom prst="ellipse">
              <a:avLst/>
            </a:prstGeom>
            <a:solidFill>
              <a:schemeClr val="bg1"/>
            </a:solidFill>
            <a:ln w="31750">
              <a:solidFill>
                <a:srgbClr val="00A69C"/>
              </a:solidFill>
            </a:ln>
          </p:spPr>
          <p:txBody>
            <a:bodyPr wrap="square" lIns="0" tIns="0" rIns="0" bIns="0" rtlCol="0" anchor="ctr">
              <a:noAutofit/>
            </a:bodyPr>
            <a:lstStyle>
              <a:defPPr>
                <a:defRPr lang="en-US"/>
              </a:defPPr>
              <a:lvl1pPr algn="ctr">
                <a:defRPr sz="1200" b="1">
                  <a:solidFill>
                    <a:srgbClr val="00A69C"/>
                  </a:solidFill>
                  <a:latin typeface="Arial" panose="020B0604020202020204" pitchFamily="34" charset="0"/>
                  <a:cs typeface="Arial" panose="020B0604020202020204" pitchFamily="34" charset="0"/>
                </a:defRPr>
              </a:lvl1pPr>
            </a:lstStyle>
            <a:p>
              <a:r>
                <a:rPr lang="fr-FR"/>
                <a:t>1.5</a:t>
              </a:r>
            </a:p>
          </p:txBody>
        </p:sp>
      </p:grpSp>
      <p:grpSp>
        <p:nvGrpSpPr>
          <p:cNvPr id="18" name="Groupe 17">
            <a:extLst>
              <a:ext uri="{FF2B5EF4-FFF2-40B4-BE49-F238E27FC236}">
                <a16:creationId xmlns:a16="http://schemas.microsoft.com/office/drawing/2014/main" id="{17C6EFC8-7E83-77E4-1362-A4A9C18A35EB}"/>
              </a:ext>
            </a:extLst>
          </p:cNvPr>
          <p:cNvGrpSpPr/>
          <p:nvPr/>
        </p:nvGrpSpPr>
        <p:grpSpPr>
          <a:xfrm>
            <a:off x="3211810" y="2699687"/>
            <a:ext cx="1368004" cy="1560495"/>
            <a:chOff x="2401362" y="1791503"/>
            <a:chExt cx="1368004" cy="1560495"/>
          </a:xfrm>
        </p:grpSpPr>
        <p:sp>
          <p:nvSpPr>
            <p:cNvPr id="19" name="Ellipse 18">
              <a:extLst>
                <a:ext uri="{FF2B5EF4-FFF2-40B4-BE49-F238E27FC236}">
                  <a16:creationId xmlns:a16="http://schemas.microsoft.com/office/drawing/2014/main" id="{73B8EB6B-FD3C-6211-909A-11492E988EC8}"/>
                </a:ext>
              </a:extLst>
            </p:cNvPr>
            <p:cNvSpPr>
              <a:spLocks noChangeAspect="1"/>
            </p:cNvSpPr>
            <p:nvPr/>
          </p:nvSpPr>
          <p:spPr>
            <a:xfrm>
              <a:off x="2401362" y="1983998"/>
              <a:ext cx="1368004" cy="1368000"/>
            </a:xfrm>
            <a:prstGeom prst="ellipse">
              <a:avLst/>
            </a:prstGeom>
            <a:solidFill>
              <a:schemeClr val="bg1"/>
            </a:solidFill>
            <a:ln w="38100">
              <a:solidFill>
                <a:srgbClr val="01A69C"/>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800"/>
                </a:spcAft>
              </a:pPr>
              <a:r>
                <a:rPr lang="fr-FR" sz="1100" dirty="0">
                  <a:solidFill>
                    <a:srgbClr val="00A69C"/>
                  </a:solidFill>
                  <a:latin typeface="Arial" panose="020B0604020202020204" pitchFamily="34" charset="0"/>
                  <a:cs typeface="Arial" panose="020B0604020202020204" pitchFamily="34" charset="0"/>
                </a:rPr>
                <a:t>Data storytelling</a:t>
              </a:r>
            </a:p>
          </p:txBody>
        </p:sp>
        <p:sp>
          <p:nvSpPr>
            <p:cNvPr id="20" name="ZoneTexte 19">
              <a:extLst>
                <a:ext uri="{FF2B5EF4-FFF2-40B4-BE49-F238E27FC236}">
                  <a16:creationId xmlns:a16="http://schemas.microsoft.com/office/drawing/2014/main" id="{E5185AA8-1726-4E82-81CB-20CB8F8085AE}"/>
                </a:ext>
              </a:extLst>
            </p:cNvPr>
            <p:cNvSpPr txBox="1">
              <a:spLocks noChangeAspect="1"/>
            </p:cNvSpPr>
            <p:nvPr/>
          </p:nvSpPr>
          <p:spPr>
            <a:xfrm>
              <a:off x="2905363" y="1791503"/>
              <a:ext cx="360000" cy="360000"/>
            </a:xfrm>
            <a:prstGeom prst="ellipse">
              <a:avLst/>
            </a:prstGeom>
            <a:solidFill>
              <a:schemeClr val="bg1"/>
            </a:solidFill>
            <a:ln w="31750">
              <a:solidFill>
                <a:srgbClr val="00A69C"/>
              </a:solidFill>
            </a:ln>
          </p:spPr>
          <p:txBody>
            <a:bodyPr wrap="square" lIns="0" tIns="0" rIns="0" bIns="0" rtlCol="0" anchor="ctr">
              <a:noAutofit/>
            </a:bodyPr>
            <a:lstStyle/>
            <a:p>
              <a:pPr algn="ctr"/>
              <a:r>
                <a:rPr lang="fr-FR" sz="1200" b="1">
                  <a:solidFill>
                    <a:srgbClr val="00A69C"/>
                  </a:solidFill>
                  <a:latin typeface="Arial" panose="020B0604020202020204" pitchFamily="34" charset="0"/>
                  <a:cs typeface="Arial" panose="020B0604020202020204" pitchFamily="34" charset="0"/>
                </a:rPr>
                <a:t>1.4</a:t>
              </a:r>
            </a:p>
          </p:txBody>
        </p:sp>
      </p:grpSp>
      <p:sp>
        <p:nvSpPr>
          <p:cNvPr id="28" name="Text Placeholder 10">
            <a:extLst>
              <a:ext uri="{FF2B5EF4-FFF2-40B4-BE49-F238E27FC236}">
                <a16:creationId xmlns:a16="http://schemas.microsoft.com/office/drawing/2014/main" id="{C59E2790-B847-BF0F-BD7E-02E711BD071A}"/>
              </a:ext>
            </a:extLst>
          </p:cNvPr>
          <p:cNvSpPr txBox="1">
            <a:spLocks/>
          </p:cNvSpPr>
          <p:nvPr>
            <p:custDataLst>
              <p:tags r:id="rId1"/>
            </p:custDataLst>
          </p:nvPr>
        </p:nvSpPr>
        <p:spPr>
          <a:xfrm>
            <a:off x="358772" y="474541"/>
            <a:ext cx="5511082"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a:solidFill>
                  <a:srgbClr val="00A69C"/>
                </a:solidFill>
                <a:latin typeface="Arial"/>
                <a:ea typeface="Verdana"/>
                <a:cs typeface="Arial"/>
              </a:rPr>
              <a:t>Au sommaire de ce chapitre</a:t>
            </a:r>
            <a:endParaRPr lang="fr-FR" sz="2400" b="1">
              <a:solidFill>
                <a:srgbClr val="00A6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691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4337585"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Avec le Machine Learning</a:t>
            </a:r>
          </a:p>
        </p:txBody>
      </p:sp>
      <p:sp>
        <p:nvSpPr>
          <p:cNvPr id="14" name="Flèche : droite 13">
            <a:extLst>
              <a:ext uri="{FF2B5EF4-FFF2-40B4-BE49-F238E27FC236}">
                <a16:creationId xmlns:a16="http://schemas.microsoft.com/office/drawing/2014/main" id="{9573D8E8-0B6B-467B-A22F-041B366EE5B6}"/>
              </a:ext>
            </a:extLst>
          </p:cNvPr>
          <p:cNvSpPr/>
          <p:nvPr/>
        </p:nvSpPr>
        <p:spPr>
          <a:xfrm>
            <a:off x="4029416" y="2404372"/>
            <a:ext cx="641737" cy="360040"/>
          </a:xfrm>
          <a:prstGeom prst="rightArrow">
            <a:avLst/>
          </a:prstGeom>
          <a:solidFill>
            <a:srgbClr val="1E96CD"/>
          </a:solidFill>
          <a:ln>
            <a:solidFill>
              <a:srgbClr val="1E9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latin typeface="Arial" panose="020B0604020202020204" pitchFamily="34" charset="0"/>
            </a:endParaRPr>
          </a:p>
        </p:txBody>
      </p:sp>
      <p:pic>
        <p:nvPicPr>
          <p:cNvPr id="17" name="Picture 2">
            <a:extLst>
              <a:ext uri="{FF2B5EF4-FFF2-40B4-BE49-F238E27FC236}">
                <a16:creationId xmlns:a16="http://schemas.microsoft.com/office/drawing/2014/main" id="{87DD0867-62A9-4CE5-BA53-D72E4E489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144" y="1153457"/>
            <a:ext cx="3001693" cy="26953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44EC68FA-ED5A-4500-B706-86E0A72090F5}"/>
              </a:ext>
            </a:extLst>
          </p:cNvPr>
          <p:cNvGrpSpPr/>
          <p:nvPr/>
        </p:nvGrpSpPr>
        <p:grpSpPr>
          <a:xfrm>
            <a:off x="4749488" y="1325622"/>
            <a:ext cx="3343883" cy="2836583"/>
            <a:chOff x="5557897" y="1537307"/>
            <a:chExt cx="3343883" cy="2836583"/>
          </a:xfrm>
        </p:grpSpPr>
        <p:sp>
          <p:nvSpPr>
            <p:cNvPr id="19" name="Rectangle : coins arrondis 18">
              <a:extLst>
                <a:ext uri="{FF2B5EF4-FFF2-40B4-BE49-F238E27FC236}">
                  <a16:creationId xmlns:a16="http://schemas.microsoft.com/office/drawing/2014/main" id="{BB7ED240-0049-4A64-9157-97E99BC205FA}"/>
                </a:ext>
              </a:extLst>
            </p:cNvPr>
            <p:cNvSpPr/>
            <p:nvPr/>
          </p:nvSpPr>
          <p:spPr>
            <a:xfrm>
              <a:off x="5557897" y="2322163"/>
              <a:ext cx="1345466"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dirty="0">
                  <a:latin typeface="Arial" panose="020B0604020202020204" pitchFamily="34" charset="0"/>
                </a:rPr>
                <a:t>Collecte des données</a:t>
              </a:r>
            </a:p>
          </p:txBody>
        </p:sp>
        <p:sp>
          <p:nvSpPr>
            <p:cNvPr id="20" name="Rectangle : coins arrondis 19">
              <a:extLst>
                <a:ext uri="{FF2B5EF4-FFF2-40B4-BE49-F238E27FC236}">
                  <a16:creationId xmlns:a16="http://schemas.microsoft.com/office/drawing/2014/main" id="{1ACF4468-C84E-416B-9ADE-5D89C4ADC360}"/>
                </a:ext>
              </a:extLst>
            </p:cNvPr>
            <p:cNvSpPr/>
            <p:nvPr/>
          </p:nvSpPr>
          <p:spPr>
            <a:xfrm>
              <a:off x="5561112" y="1537307"/>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dirty="0">
                  <a:latin typeface="Arial" panose="020B0604020202020204" pitchFamily="34" charset="0"/>
                </a:rPr>
                <a:t>Préparation des données</a:t>
              </a:r>
            </a:p>
          </p:txBody>
        </p:sp>
        <p:sp>
          <p:nvSpPr>
            <p:cNvPr id="21" name="Rectangle : coins arrondis 20">
              <a:extLst>
                <a:ext uri="{FF2B5EF4-FFF2-40B4-BE49-F238E27FC236}">
                  <a16:creationId xmlns:a16="http://schemas.microsoft.com/office/drawing/2014/main" id="{1CC97802-258D-40AD-9066-D46EE1C18709}"/>
                </a:ext>
              </a:extLst>
            </p:cNvPr>
            <p:cNvSpPr/>
            <p:nvPr/>
          </p:nvSpPr>
          <p:spPr>
            <a:xfrm>
              <a:off x="7556312" y="1537555"/>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dirty="0">
                  <a:latin typeface="Arial" panose="020B0604020202020204" pitchFamily="34" charset="0"/>
                </a:rPr>
                <a:t>Choix d’un modèle</a:t>
              </a:r>
            </a:p>
          </p:txBody>
        </p:sp>
        <p:sp>
          <p:nvSpPr>
            <p:cNvPr id="22" name="Rectangle : coins arrondis 21">
              <a:extLst>
                <a:ext uri="{FF2B5EF4-FFF2-40B4-BE49-F238E27FC236}">
                  <a16:creationId xmlns:a16="http://schemas.microsoft.com/office/drawing/2014/main" id="{B259522F-D5A8-45B3-8B50-F851DEF874C0}"/>
                </a:ext>
              </a:extLst>
            </p:cNvPr>
            <p:cNvSpPr/>
            <p:nvPr/>
          </p:nvSpPr>
          <p:spPr>
            <a:xfrm>
              <a:off x="7556311" y="2322163"/>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dirty="0">
                  <a:latin typeface="Arial" panose="020B0604020202020204" pitchFamily="34" charset="0"/>
                </a:rPr>
                <a:t>Entraînement du modèle</a:t>
              </a:r>
            </a:p>
          </p:txBody>
        </p:sp>
        <p:sp>
          <p:nvSpPr>
            <p:cNvPr id="23" name="Rectangle : coins arrondis 22">
              <a:extLst>
                <a:ext uri="{FF2B5EF4-FFF2-40B4-BE49-F238E27FC236}">
                  <a16:creationId xmlns:a16="http://schemas.microsoft.com/office/drawing/2014/main" id="{F6BE8BC2-E198-4173-BDD6-2BA444AA4BE4}"/>
                </a:ext>
              </a:extLst>
            </p:cNvPr>
            <p:cNvSpPr/>
            <p:nvPr/>
          </p:nvSpPr>
          <p:spPr>
            <a:xfrm>
              <a:off x="7556313" y="3114584"/>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dirty="0">
                  <a:latin typeface="Arial" panose="020B0604020202020204" pitchFamily="34" charset="0"/>
                </a:rPr>
                <a:t>Evaluation du modèle</a:t>
              </a:r>
            </a:p>
          </p:txBody>
        </p:sp>
        <p:sp>
          <p:nvSpPr>
            <p:cNvPr id="24" name="Rectangle : coins arrondis 23">
              <a:extLst>
                <a:ext uri="{FF2B5EF4-FFF2-40B4-BE49-F238E27FC236}">
                  <a16:creationId xmlns:a16="http://schemas.microsoft.com/office/drawing/2014/main" id="{14F28EFF-96B0-4E48-B1DD-C612BC1A3573}"/>
                </a:ext>
              </a:extLst>
            </p:cNvPr>
            <p:cNvSpPr/>
            <p:nvPr/>
          </p:nvSpPr>
          <p:spPr>
            <a:xfrm>
              <a:off x="7566202" y="3910221"/>
              <a:ext cx="1325683"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dirty="0">
                  <a:latin typeface="Arial" panose="020B0604020202020204" pitchFamily="34" charset="0"/>
                </a:rPr>
                <a:t>Optimisation du modèle</a:t>
              </a:r>
            </a:p>
          </p:txBody>
        </p:sp>
        <p:sp>
          <p:nvSpPr>
            <p:cNvPr id="25" name="Rectangle : coins arrondis 24">
              <a:extLst>
                <a:ext uri="{FF2B5EF4-FFF2-40B4-BE49-F238E27FC236}">
                  <a16:creationId xmlns:a16="http://schemas.microsoft.com/office/drawing/2014/main" id="{C2889D68-F91F-4C83-9659-83A4391E73B7}"/>
                </a:ext>
              </a:extLst>
            </p:cNvPr>
            <p:cNvSpPr/>
            <p:nvPr/>
          </p:nvSpPr>
          <p:spPr>
            <a:xfrm>
              <a:off x="5557897" y="3910468"/>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100" dirty="0">
                  <a:latin typeface="Arial" panose="020B0604020202020204" pitchFamily="34" charset="0"/>
                </a:rPr>
                <a:t>Prédiction du modèle</a:t>
              </a:r>
            </a:p>
          </p:txBody>
        </p:sp>
        <p:cxnSp>
          <p:nvCxnSpPr>
            <p:cNvPr id="26" name="Connecteur droit avec flèche 25">
              <a:extLst>
                <a:ext uri="{FF2B5EF4-FFF2-40B4-BE49-F238E27FC236}">
                  <a16:creationId xmlns:a16="http://schemas.microsoft.com/office/drawing/2014/main" id="{EC77E0AB-BBA5-480E-AF07-3B73674D59FD}"/>
                </a:ext>
              </a:extLst>
            </p:cNvPr>
            <p:cNvCxnSpPr>
              <a:stCxn id="19" idx="0"/>
              <a:endCxn id="20" idx="2"/>
            </p:cNvCxnSpPr>
            <p:nvPr/>
          </p:nvCxnSpPr>
          <p:spPr>
            <a:xfrm flipV="1">
              <a:off x="6230630" y="2000729"/>
              <a:ext cx="3216" cy="321434"/>
            </a:xfrm>
            <a:prstGeom prst="straightConnector1">
              <a:avLst/>
            </a:prstGeom>
            <a:ln w="12700">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680A950C-ED71-494B-BEB1-1493D218DB42}"/>
                </a:ext>
              </a:extLst>
            </p:cNvPr>
            <p:cNvCxnSpPr>
              <a:stCxn id="20" idx="3"/>
              <a:endCxn id="21" idx="1"/>
            </p:cNvCxnSpPr>
            <p:nvPr/>
          </p:nvCxnSpPr>
          <p:spPr>
            <a:xfrm>
              <a:off x="6906579" y="1769018"/>
              <a:ext cx="649733" cy="248"/>
            </a:xfrm>
            <a:prstGeom prst="straightConnector1">
              <a:avLst/>
            </a:prstGeom>
            <a:ln w="12700">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811335E7-280C-4C7D-A0F0-A201BE3D6C7B}"/>
                </a:ext>
              </a:extLst>
            </p:cNvPr>
            <p:cNvCxnSpPr>
              <a:stCxn id="21" idx="2"/>
              <a:endCxn id="22" idx="0"/>
            </p:cNvCxnSpPr>
            <p:nvPr/>
          </p:nvCxnSpPr>
          <p:spPr>
            <a:xfrm flipH="1">
              <a:off x="8229045" y="2000977"/>
              <a:ext cx="1" cy="321186"/>
            </a:xfrm>
            <a:prstGeom prst="straightConnector1">
              <a:avLst/>
            </a:prstGeom>
            <a:ln w="12700">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04D6272C-EF09-4A29-885E-A1EFCB193192}"/>
                </a:ext>
              </a:extLst>
            </p:cNvPr>
            <p:cNvCxnSpPr>
              <a:stCxn id="22" idx="2"/>
              <a:endCxn id="23" idx="0"/>
            </p:cNvCxnSpPr>
            <p:nvPr/>
          </p:nvCxnSpPr>
          <p:spPr>
            <a:xfrm>
              <a:off x="8229045" y="2785585"/>
              <a:ext cx="2" cy="328999"/>
            </a:xfrm>
            <a:prstGeom prst="straightConnector1">
              <a:avLst/>
            </a:prstGeom>
            <a:ln w="12700">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833E01A-157F-49E5-92EB-B7A7CEAE2C42}"/>
                </a:ext>
              </a:extLst>
            </p:cNvPr>
            <p:cNvCxnSpPr>
              <a:cxnSpLocks/>
              <a:stCxn id="23" idx="2"/>
              <a:endCxn id="24" idx="0"/>
            </p:cNvCxnSpPr>
            <p:nvPr/>
          </p:nvCxnSpPr>
          <p:spPr>
            <a:xfrm flipH="1">
              <a:off x="8229044" y="3578006"/>
              <a:ext cx="3" cy="332215"/>
            </a:xfrm>
            <a:prstGeom prst="straightConnector1">
              <a:avLst/>
            </a:prstGeom>
            <a:ln w="12700">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10D3A4BD-AFB1-4482-B319-8346C55A6FFE}"/>
                </a:ext>
              </a:extLst>
            </p:cNvPr>
            <p:cNvCxnSpPr>
              <a:cxnSpLocks/>
              <a:stCxn id="24" idx="1"/>
              <a:endCxn id="25" idx="3"/>
            </p:cNvCxnSpPr>
            <p:nvPr/>
          </p:nvCxnSpPr>
          <p:spPr>
            <a:xfrm flipH="1">
              <a:off x="6903364" y="4141932"/>
              <a:ext cx="662838" cy="247"/>
            </a:xfrm>
            <a:prstGeom prst="straightConnector1">
              <a:avLst/>
            </a:prstGeom>
            <a:ln w="12700">
              <a:solidFill>
                <a:srgbClr val="1E96CD"/>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0676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42936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Apprentissage supervisé</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2" y="1325622"/>
            <a:ext cx="3386112"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d’un modèle à partir des données annotées</a:t>
            </a:r>
          </a:p>
          <a:p>
            <a:pPr>
              <a:lnSpc>
                <a:spcPct val="150000"/>
              </a:lnSpc>
              <a:buClr>
                <a:srgbClr val="00A69C"/>
              </a:buClr>
            </a:pPr>
            <a:r>
              <a:rPr lang="fr-FR" sz="1200" dirty="0">
                <a:latin typeface="Arial" panose="020B0604020202020204" pitchFamily="34" charset="0"/>
                <a:cs typeface="Arial" panose="020B0604020202020204" pitchFamily="34" charset="0"/>
              </a:rPr>
              <a:t>2 types de problématiques </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Classification : prédiction d’une classe</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Régression : prédiction d’une quantité</a:t>
            </a:r>
          </a:p>
        </p:txBody>
      </p:sp>
      <p:pic>
        <p:nvPicPr>
          <p:cNvPr id="14" name="Image 13">
            <a:extLst>
              <a:ext uri="{FF2B5EF4-FFF2-40B4-BE49-F238E27FC236}">
                <a16:creationId xmlns:a16="http://schemas.microsoft.com/office/drawing/2014/main" id="{75A85FAB-0D78-4925-8D57-731AE8D655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781" y="2889970"/>
            <a:ext cx="3453552" cy="1614320"/>
          </a:xfrm>
          <a:prstGeom prst="rect">
            <a:avLst/>
          </a:prstGeom>
        </p:spPr>
      </p:pic>
      <p:pic>
        <p:nvPicPr>
          <p:cNvPr id="6" name="Image 5">
            <a:extLst>
              <a:ext uri="{FF2B5EF4-FFF2-40B4-BE49-F238E27FC236}">
                <a16:creationId xmlns:a16="http://schemas.microsoft.com/office/drawing/2014/main" id="{9F87AB95-0585-2CF1-0965-D031A66B8A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3433" y="1311275"/>
            <a:ext cx="4538195" cy="2674878"/>
          </a:xfrm>
          <a:prstGeom prst="rect">
            <a:avLst/>
          </a:prstGeom>
        </p:spPr>
      </p:pic>
    </p:spTree>
    <p:extLst>
      <p:ext uri="{BB962C8B-B14F-4D97-AF65-F5344CB8AC3E}">
        <p14:creationId xmlns:p14="http://schemas.microsoft.com/office/powerpoint/2010/main" val="3685992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92793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Apprentissage non-supervisé</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2" y="1325622"/>
            <a:ext cx="3425062"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Utilisé aussi en Data Mining</a:t>
            </a:r>
          </a:p>
          <a:p>
            <a:pPr>
              <a:lnSpc>
                <a:spcPct val="150000"/>
              </a:lnSpc>
              <a:buClr>
                <a:srgbClr val="00A69C"/>
              </a:buClr>
            </a:pPr>
            <a:r>
              <a:rPr lang="fr-FR" sz="1200" dirty="0">
                <a:latin typeface="Arial" panose="020B0604020202020204" pitchFamily="34" charset="0"/>
                <a:cs typeface="Arial" panose="020B0604020202020204" pitchFamily="34" charset="0"/>
              </a:rPr>
              <a:t>Méthodes d’apprentissage à partir de</a:t>
            </a:r>
            <a:br>
              <a:rPr lang="fr-FR" sz="1200" dirty="0">
                <a:latin typeface="Arial" panose="020B0604020202020204" pitchFamily="34" charset="0"/>
                <a:cs typeface="Arial" panose="020B0604020202020204" pitchFamily="34" charset="0"/>
              </a:rPr>
            </a:br>
            <a:r>
              <a:rPr lang="fr-FR" sz="1200" dirty="0">
                <a:latin typeface="Arial" panose="020B0604020202020204" pitchFamily="34" charset="0"/>
                <a:cs typeface="Arial" panose="020B0604020202020204" pitchFamily="34" charset="0"/>
              </a:rPr>
              <a:t>données non annotées</a:t>
            </a:r>
          </a:p>
          <a:p>
            <a:pPr>
              <a:lnSpc>
                <a:spcPct val="150000"/>
              </a:lnSpc>
              <a:buClr>
                <a:srgbClr val="00A69C"/>
              </a:buClr>
            </a:pPr>
            <a:r>
              <a:rPr lang="fr-FR" sz="1200" dirty="0">
                <a:latin typeface="Arial" panose="020B0604020202020204" pitchFamily="34" charset="0"/>
                <a:cs typeface="Arial" panose="020B0604020202020204" pitchFamily="34" charset="0"/>
              </a:rPr>
              <a:t>Exemples: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Réduction de dimension</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Clustering</a:t>
            </a:r>
          </a:p>
        </p:txBody>
      </p:sp>
      <p:pic>
        <p:nvPicPr>
          <p:cNvPr id="37" name="Image 36">
            <a:extLst>
              <a:ext uri="{FF2B5EF4-FFF2-40B4-BE49-F238E27FC236}">
                <a16:creationId xmlns:a16="http://schemas.microsoft.com/office/drawing/2014/main" id="{8D4C6890-0733-45B0-A0C9-E84FEF70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489" y="1562099"/>
            <a:ext cx="4919311" cy="2311923"/>
          </a:xfrm>
          <a:prstGeom prst="rect">
            <a:avLst/>
          </a:prstGeom>
        </p:spPr>
      </p:pic>
    </p:spTree>
    <p:extLst>
      <p:ext uri="{BB962C8B-B14F-4D97-AF65-F5344CB8AC3E}">
        <p14:creationId xmlns:p14="http://schemas.microsoft.com/office/powerpoint/2010/main" val="3142210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4001086"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Exemple d’un cycle (1/3)</a:t>
            </a:r>
          </a:p>
        </p:txBody>
      </p:sp>
      <p:sp>
        <p:nvSpPr>
          <p:cNvPr id="17" name="Espace réservé du contenu 4">
            <a:extLst>
              <a:ext uri="{FF2B5EF4-FFF2-40B4-BE49-F238E27FC236}">
                <a16:creationId xmlns:a16="http://schemas.microsoft.com/office/drawing/2014/main" id="{64B1BAAB-1050-437A-88B3-FC2BD4B93DE8}"/>
              </a:ext>
            </a:extLst>
          </p:cNvPr>
          <p:cNvSpPr>
            <a:spLocks noGrp="1"/>
          </p:cNvSpPr>
          <p:nvPr/>
        </p:nvSpPr>
        <p:spPr>
          <a:xfrm>
            <a:off x="880631" y="1273487"/>
            <a:ext cx="4239890" cy="336587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Collecte et préparation des données</a:t>
            </a:r>
          </a:p>
          <a:p>
            <a:pPr>
              <a:lnSpc>
                <a:spcPct val="150000"/>
              </a:lnSpc>
            </a:pPr>
            <a:endParaRPr lang="fr-FR" sz="1400" dirty="0"/>
          </a:p>
          <a:p>
            <a:pPr>
              <a:lnSpc>
                <a:spcPct val="150000"/>
              </a:lnSpc>
            </a:pPr>
            <a:endParaRPr lang="fr-FR" sz="1400" dirty="0"/>
          </a:p>
          <a:p>
            <a:pPr>
              <a:lnSpc>
                <a:spcPct val="150000"/>
              </a:lnSpc>
            </a:pPr>
            <a:endParaRPr lang="fr-FR" sz="1400" dirty="0"/>
          </a:p>
          <a:p>
            <a:pPr>
              <a:lnSpc>
                <a:spcPct val="150000"/>
              </a:lnSpc>
            </a:pPr>
            <a:endParaRPr lang="fr-FR" sz="1400" dirty="0"/>
          </a:p>
          <a:p>
            <a:pPr marL="540000" lvl="2" indent="0">
              <a:buNone/>
            </a:pPr>
            <a:endParaRPr lang="fr-FR" dirty="0"/>
          </a:p>
        </p:txBody>
      </p:sp>
      <p:sp>
        <p:nvSpPr>
          <p:cNvPr id="18" name="Espace réservé du contenu 8">
            <a:extLst>
              <a:ext uri="{FF2B5EF4-FFF2-40B4-BE49-F238E27FC236}">
                <a16:creationId xmlns:a16="http://schemas.microsoft.com/office/drawing/2014/main" id="{6257FC0B-A02A-4837-85F0-A6C88FA563AF}"/>
              </a:ext>
            </a:extLst>
          </p:cNvPr>
          <p:cNvSpPr>
            <a:spLocks noGrp="1"/>
          </p:cNvSpPr>
          <p:nvPr/>
        </p:nvSpPr>
        <p:spPr>
          <a:xfrm>
            <a:off x="5324821" y="1273487"/>
            <a:ext cx="4300677" cy="2182458"/>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Choix d’un modèle</a:t>
            </a:r>
          </a:p>
        </p:txBody>
      </p:sp>
      <p:pic>
        <p:nvPicPr>
          <p:cNvPr id="19" name="table">
            <a:extLst>
              <a:ext uri="{FF2B5EF4-FFF2-40B4-BE49-F238E27FC236}">
                <a16:creationId xmlns:a16="http://schemas.microsoft.com/office/drawing/2014/main" id="{534EEAD3-2EFB-4DA7-AF8F-2189E85927FF}"/>
              </a:ext>
            </a:extLst>
          </p:cNvPr>
          <p:cNvPicPr>
            <a:picLocks noChangeAspect="1"/>
          </p:cNvPicPr>
          <p:nvPr/>
        </p:nvPicPr>
        <p:blipFill>
          <a:blip r:embed="rId3"/>
          <a:stretch>
            <a:fillRect/>
          </a:stretch>
        </p:blipFill>
        <p:spPr>
          <a:xfrm>
            <a:off x="1241001" y="1788159"/>
            <a:ext cx="2762209" cy="1667785"/>
          </a:xfrm>
          <a:prstGeom prst="rect">
            <a:avLst/>
          </a:prstGeom>
        </p:spPr>
      </p:pic>
      <p:pic>
        <p:nvPicPr>
          <p:cNvPr id="20" name="Image 19">
            <a:extLst>
              <a:ext uri="{FF2B5EF4-FFF2-40B4-BE49-F238E27FC236}">
                <a16:creationId xmlns:a16="http://schemas.microsoft.com/office/drawing/2014/main" id="{43D2D1A4-E267-4C29-9A90-0A72FE474378}"/>
              </a:ext>
            </a:extLst>
          </p:cNvPr>
          <p:cNvPicPr>
            <a:picLocks noChangeAspect="1"/>
          </p:cNvPicPr>
          <p:nvPr/>
        </p:nvPicPr>
        <p:blipFill>
          <a:blip r:embed="rId4"/>
          <a:stretch>
            <a:fillRect/>
          </a:stretch>
        </p:blipFill>
        <p:spPr>
          <a:xfrm>
            <a:off x="5120521" y="1579553"/>
            <a:ext cx="3290377" cy="1988689"/>
          </a:xfrm>
          <a:prstGeom prst="rect">
            <a:avLst/>
          </a:prstGeom>
        </p:spPr>
      </p:pic>
    </p:spTree>
    <p:extLst>
      <p:ext uri="{BB962C8B-B14F-4D97-AF65-F5344CB8AC3E}">
        <p14:creationId xmlns:p14="http://schemas.microsoft.com/office/powerpoint/2010/main" val="1575956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905989"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Exemple d’un cycle (2/3)</a:t>
            </a:r>
          </a:p>
        </p:txBody>
      </p:sp>
      <p:sp>
        <p:nvSpPr>
          <p:cNvPr id="17" name="Espace réservé du contenu 4">
            <a:extLst>
              <a:ext uri="{FF2B5EF4-FFF2-40B4-BE49-F238E27FC236}">
                <a16:creationId xmlns:a16="http://schemas.microsoft.com/office/drawing/2014/main" id="{64B1BAAB-1050-437A-88B3-FC2BD4B93DE8}"/>
              </a:ext>
            </a:extLst>
          </p:cNvPr>
          <p:cNvSpPr>
            <a:spLocks noGrp="1"/>
          </p:cNvSpPr>
          <p:nvPr/>
        </p:nvSpPr>
        <p:spPr>
          <a:xfrm>
            <a:off x="880631" y="1273487"/>
            <a:ext cx="4239890" cy="336587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Entrainement du modèle</a:t>
            </a:r>
          </a:p>
          <a:p>
            <a:pPr>
              <a:lnSpc>
                <a:spcPct val="150000"/>
              </a:lnSpc>
            </a:pPr>
            <a:endParaRPr lang="fr-FR" sz="1400" dirty="0"/>
          </a:p>
          <a:p>
            <a:pPr>
              <a:lnSpc>
                <a:spcPct val="150000"/>
              </a:lnSpc>
            </a:pPr>
            <a:endParaRPr lang="fr-FR" sz="1400" dirty="0"/>
          </a:p>
          <a:p>
            <a:pPr>
              <a:lnSpc>
                <a:spcPct val="150000"/>
              </a:lnSpc>
            </a:pPr>
            <a:endParaRPr lang="fr-FR" sz="1400" dirty="0"/>
          </a:p>
          <a:p>
            <a:pPr>
              <a:lnSpc>
                <a:spcPct val="150000"/>
              </a:lnSpc>
            </a:pPr>
            <a:endParaRPr lang="fr-FR" sz="1400" dirty="0"/>
          </a:p>
          <a:p>
            <a:pPr marL="540000" lvl="2" indent="0">
              <a:buNone/>
            </a:pPr>
            <a:endParaRPr lang="fr-FR" dirty="0"/>
          </a:p>
        </p:txBody>
      </p:sp>
      <p:sp>
        <p:nvSpPr>
          <p:cNvPr id="18" name="Espace réservé du contenu 8">
            <a:extLst>
              <a:ext uri="{FF2B5EF4-FFF2-40B4-BE49-F238E27FC236}">
                <a16:creationId xmlns:a16="http://schemas.microsoft.com/office/drawing/2014/main" id="{6257FC0B-A02A-4837-85F0-A6C88FA563AF}"/>
              </a:ext>
            </a:extLst>
          </p:cNvPr>
          <p:cNvSpPr>
            <a:spLocks noGrp="1"/>
          </p:cNvSpPr>
          <p:nvPr/>
        </p:nvSpPr>
        <p:spPr>
          <a:xfrm>
            <a:off x="4572001" y="1273487"/>
            <a:ext cx="4243387" cy="2182458"/>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Validation du modèle</a:t>
            </a:r>
          </a:p>
        </p:txBody>
      </p:sp>
      <p:pic>
        <p:nvPicPr>
          <p:cNvPr id="15" name="Image 14">
            <a:extLst>
              <a:ext uri="{FF2B5EF4-FFF2-40B4-BE49-F238E27FC236}">
                <a16:creationId xmlns:a16="http://schemas.microsoft.com/office/drawing/2014/main" id="{6C31D64D-16DA-4DB0-AF2D-CF53C4098D53}"/>
              </a:ext>
            </a:extLst>
          </p:cNvPr>
          <p:cNvPicPr>
            <a:picLocks noChangeAspect="1"/>
          </p:cNvPicPr>
          <p:nvPr/>
        </p:nvPicPr>
        <p:blipFill>
          <a:blip r:embed="rId3"/>
          <a:stretch>
            <a:fillRect/>
          </a:stretch>
        </p:blipFill>
        <p:spPr>
          <a:xfrm>
            <a:off x="897592" y="1680024"/>
            <a:ext cx="3155533" cy="2030713"/>
          </a:xfrm>
          <a:prstGeom prst="rect">
            <a:avLst/>
          </a:prstGeom>
        </p:spPr>
      </p:pic>
      <p:pic>
        <p:nvPicPr>
          <p:cNvPr id="16" name="Image 15">
            <a:extLst>
              <a:ext uri="{FF2B5EF4-FFF2-40B4-BE49-F238E27FC236}">
                <a16:creationId xmlns:a16="http://schemas.microsoft.com/office/drawing/2014/main" id="{CCAAFED3-DFCE-4C4D-BFE6-A3046535446E}"/>
              </a:ext>
            </a:extLst>
          </p:cNvPr>
          <p:cNvPicPr>
            <a:picLocks noChangeAspect="1"/>
          </p:cNvPicPr>
          <p:nvPr/>
        </p:nvPicPr>
        <p:blipFill>
          <a:blip r:embed="rId4"/>
          <a:stretch>
            <a:fillRect/>
          </a:stretch>
        </p:blipFill>
        <p:spPr>
          <a:xfrm>
            <a:off x="4414058" y="1798950"/>
            <a:ext cx="4459447" cy="1901715"/>
          </a:xfrm>
          <a:prstGeom prst="rect">
            <a:avLst/>
          </a:prstGeom>
        </p:spPr>
      </p:pic>
    </p:spTree>
    <p:extLst>
      <p:ext uri="{BB962C8B-B14F-4D97-AF65-F5344CB8AC3E}">
        <p14:creationId xmlns:p14="http://schemas.microsoft.com/office/powerpoint/2010/main" val="3907493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979141"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Exemple d’un cycle (3/3)</a:t>
            </a:r>
          </a:p>
        </p:txBody>
      </p:sp>
      <p:sp>
        <p:nvSpPr>
          <p:cNvPr id="17" name="Espace réservé du contenu 4">
            <a:extLst>
              <a:ext uri="{FF2B5EF4-FFF2-40B4-BE49-F238E27FC236}">
                <a16:creationId xmlns:a16="http://schemas.microsoft.com/office/drawing/2014/main" id="{64B1BAAB-1050-437A-88B3-FC2BD4B93DE8}"/>
              </a:ext>
            </a:extLst>
          </p:cNvPr>
          <p:cNvSpPr>
            <a:spLocks noGrp="1"/>
          </p:cNvSpPr>
          <p:nvPr/>
        </p:nvSpPr>
        <p:spPr>
          <a:xfrm>
            <a:off x="880631" y="1273487"/>
            <a:ext cx="4239890" cy="336587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Optimisation du modèle</a:t>
            </a:r>
          </a:p>
          <a:p>
            <a:pPr>
              <a:lnSpc>
                <a:spcPct val="150000"/>
              </a:lnSpc>
            </a:pPr>
            <a:endParaRPr lang="fr-FR" sz="1400" dirty="0"/>
          </a:p>
          <a:p>
            <a:pPr>
              <a:lnSpc>
                <a:spcPct val="150000"/>
              </a:lnSpc>
            </a:pPr>
            <a:endParaRPr lang="fr-FR" sz="1400" dirty="0"/>
          </a:p>
          <a:p>
            <a:pPr>
              <a:lnSpc>
                <a:spcPct val="150000"/>
              </a:lnSpc>
            </a:pPr>
            <a:endParaRPr lang="fr-FR" sz="1400" dirty="0"/>
          </a:p>
          <a:p>
            <a:pPr>
              <a:lnSpc>
                <a:spcPct val="150000"/>
              </a:lnSpc>
            </a:pPr>
            <a:endParaRPr lang="fr-FR" sz="1400" dirty="0"/>
          </a:p>
          <a:p>
            <a:pPr marL="540000" lvl="2" indent="0">
              <a:buNone/>
            </a:pPr>
            <a:endParaRPr lang="fr-FR" dirty="0"/>
          </a:p>
        </p:txBody>
      </p:sp>
      <p:sp>
        <p:nvSpPr>
          <p:cNvPr id="18" name="Espace réservé du contenu 8">
            <a:extLst>
              <a:ext uri="{FF2B5EF4-FFF2-40B4-BE49-F238E27FC236}">
                <a16:creationId xmlns:a16="http://schemas.microsoft.com/office/drawing/2014/main" id="{6257FC0B-A02A-4837-85F0-A6C88FA563AF}"/>
              </a:ext>
            </a:extLst>
          </p:cNvPr>
          <p:cNvSpPr>
            <a:spLocks noGrp="1"/>
          </p:cNvSpPr>
          <p:nvPr/>
        </p:nvSpPr>
        <p:spPr>
          <a:xfrm>
            <a:off x="4901683" y="1273487"/>
            <a:ext cx="3488979" cy="2182458"/>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Prédiction du modèle</a:t>
            </a:r>
          </a:p>
        </p:txBody>
      </p:sp>
      <p:pic>
        <p:nvPicPr>
          <p:cNvPr id="19" name="Image 18">
            <a:extLst>
              <a:ext uri="{FF2B5EF4-FFF2-40B4-BE49-F238E27FC236}">
                <a16:creationId xmlns:a16="http://schemas.microsoft.com/office/drawing/2014/main" id="{B0EC3CE2-D6F5-4FB7-A559-CB3BC08170FD}"/>
              </a:ext>
            </a:extLst>
          </p:cNvPr>
          <p:cNvPicPr>
            <a:picLocks noChangeAspect="1"/>
          </p:cNvPicPr>
          <p:nvPr/>
        </p:nvPicPr>
        <p:blipFill>
          <a:blip r:embed="rId3"/>
          <a:stretch>
            <a:fillRect/>
          </a:stretch>
        </p:blipFill>
        <p:spPr>
          <a:xfrm>
            <a:off x="1078857" y="1746102"/>
            <a:ext cx="2237921" cy="2164946"/>
          </a:xfrm>
          <a:prstGeom prst="rect">
            <a:avLst/>
          </a:prstGeom>
        </p:spPr>
      </p:pic>
      <p:pic>
        <p:nvPicPr>
          <p:cNvPr id="20" name="Image 19">
            <a:extLst>
              <a:ext uri="{FF2B5EF4-FFF2-40B4-BE49-F238E27FC236}">
                <a16:creationId xmlns:a16="http://schemas.microsoft.com/office/drawing/2014/main" id="{7DC896E0-D8FE-4DBD-8B0A-CDF4AA9B638A}"/>
              </a:ext>
            </a:extLst>
          </p:cNvPr>
          <p:cNvPicPr>
            <a:picLocks noChangeAspect="1"/>
          </p:cNvPicPr>
          <p:nvPr/>
        </p:nvPicPr>
        <p:blipFill>
          <a:blip r:embed="rId4"/>
          <a:stretch>
            <a:fillRect/>
          </a:stretch>
        </p:blipFill>
        <p:spPr>
          <a:xfrm>
            <a:off x="4814784" y="1878052"/>
            <a:ext cx="3664198" cy="1992273"/>
          </a:xfrm>
          <a:prstGeom prst="rect">
            <a:avLst/>
          </a:prstGeom>
        </p:spPr>
      </p:pic>
    </p:spTree>
    <p:extLst>
      <p:ext uri="{BB962C8B-B14F-4D97-AF65-F5344CB8AC3E}">
        <p14:creationId xmlns:p14="http://schemas.microsoft.com/office/powerpoint/2010/main" val="4019514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869413"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Phénomènes de sous et</a:t>
            </a:r>
            <a:br>
              <a:rPr lang="fr-FR" sz="2400" b="1" dirty="0">
                <a:solidFill>
                  <a:srgbClr val="00A69C"/>
                </a:solidFill>
                <a:latin typeface="Arial" panose="020B0604020202020204" pitchFamily="34" charset="0"/>
                <a:cs typeface="Arial" panose="020B0604020202020204" pitchFamily="34" charset="0"/>
              </a:rPr>
            </a:br>
            <a:r>
              <a:rPr lang="fr-FR" sz="2400" b="1" dirty="0">
                <a:solidFill>
                  <a:srgbClr val="00A69C"/>
                </a:solidFill>
                <a:latin typeface="Arial" panose="020B0604020202020204" pitchFamily="34" charset="0"/>
                <a:cs typeface="Arial" panose="020B0604020202020204" pitchFamily="34" charset="0"/>
              </a:rPr>
              <a:t>sur-apprentissage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727031"/>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Sous-apprentissage (</a:t>
            </a:r>
            <a:r>
              <a:rPr lang="fr-FR" sz="1200" dirty="0" err="1">
                <a:latin typeface="Arial" panose="020B0604020202020204" pitchFamily="34" charset="0"/>
                <a:cs typeface="Arial" panose="020B0604020202020204" pitchFamily="34" charset="0"/>
              </a:rPr>
              <a:t>underfitting</a:t>
            </a:r>
            <a:r>
              <a:rPr lang="fr-FR" sz="1200" dirty="0">
                <a:latin typeface="Arial" panose="020B0604020202020204" pitchFamily="34" charset="0"/>
                <a:cs typeface="Arial" panose="020B0604020202020204" pitchFamily="34" charset="0"/>
              </a:rPr>
              <a:t>) :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modèle entraîné a des </a:t>
            </a:r>
            <a:r>
              <a:rPr lang="fr-FR" dirty="0">
                <a:solidFill>
                  <a:srgbClr val="00A39B"/>
                </a:solidFill>
                <a:latin typeface="Arial" panose="020B0604020202020204" pitchFamily="34" charset="0"/>
                <a:cs typeface="Arial" panose="020B0604020202020204" pitchFamily="34" charset="0"/>
              </a:rPr>
              <a:t>faibles</a:t>
            </a:r>
            <a:r>
              <a:rPr lang="fr-FR" dirty="0">
                <a:latin typeface="Arial" panose="020B0604020202020204" pitchFamily="34" charset="0"/>
                <a:cs typeface="Arial" panose="020B0604020202020204" pitchFamily="34" charset="0"/>
              </a:rPr>
              <a:t> performances sur les données </a:t>
            </a:r>
            <a:r>
              <a:rPr lang="fr-FR" dirty="0">
                <a:solidFill>
                  <a:srgbClr val="00A39B"/>
                </a:solidFill>
                <a:latin typeface="Arial" panose="020B0604020202020204" pitchFamily="34" charset="0"/>
                <a:cs typeface="Arial" panose="020B0604020202020204" pitchFamily="34" charset="0"/>
              </a:rPr>
              <a:t>d’apprentissage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Se produit lorsque le modèle est simple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Caractérisé par un </a:t>
            </a:r>
            <a:r>
              <a:rPr lang="fr-FR" dirty="0">
                <a:solidFill>
                  <a:srgbClr val="00A39B"/>
                </a:solidFill>
                <a:latin typeface="Arial" panose="020B0604020202020204" pitchFamily="34" charset="0"/>
                <a:cs typeface="Arial" panose="020B0604020202020204" pitchFamily="34" charset="0"/>
              </a:rPr>
              <a:t>biais élevé </a:t>
            </a:r>
            <a:r>
              <a:rPr lang="fr-FR" dirty="0">
                <a:latin typeface="Arial" panose="020B0604020202020204" pitchFamily="34" charset="0"/>
                <a:cs typeface="Arial" panose="020B0604020202020204" pitchFamily="34" charset="0"/>
              </a:rPr>
              <a:t>et une </a:t>
            </a:r>
            <a:r>
              <a:rPr lang="fr-FR" dirty="0">
                <a:solidFill>
                  <a:srgbClr val="00A39B"/>
                </a:solidFill>
                <a:latin typeface="Arial" panose="020B0604020202020204" pitchFamily="34" charset="0"/>
                <a:cs typeface="Arial" panose="020B0604020202020204" pitchFamily="34" charset="0"/>
              </a:rPr>
              <a:t>variance faible </a:t>
            </a:r>
          </a:p>
        </p:txBody>
      </p:sp>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010544" y="1727031"/>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Sur-apprentissage (</a:t>
            </a:r>
            <a:r>
              <a:rPr lang="fr-FR" sz="1200" dirty="0" err="1">
                <a:latin typeface="Arial" panose="020B0604020202020204" pitchFamily="34" charset="0"/>
                <a:cs typeface="Arial" panose="020B0604020202020204" pitchFamily="34" charset="0"/>
              </a:rPr>
              <a:t>overfitting</a:t>
            </a:r>
            <a:r>
              <a:rPr lang="fr-FR" sz="1200" dirty="0">
                <a:latin typeface="Arial" panose="020B0604020202020204" pitchFamily="34" charset="0"/>
                <a:cs typeface="Arial" panose="020B0604020202020204" pitchFamily="34" charset="0"/>
              </a:rPr>
              <a:t>) :</a:t>
            </a:r>
          </a:p>
          <a:p>
            <a:pPr lvl="1">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Le modèle entraîné a de </a:t>
            </a:r>
            <a:r>
              <a:rPr lang="fr-FR" dirty="0">
                <a:solidFill>
                  <a:srgbClr val="00A39B"/>
                </a:solidFill>
                <a:latin typeface="Arial" panose="020B0604020202020204" pitchFamily="34" charset="0"/>
                <a:cs typeface="Arial" panose="020B0604020202020204" pitchFamily="34" charset="0"/>
              </a:rPr>
              <a:t>bonnes</a:t>
            </a:r>
            <a:r>
              <a:rPr lang="fr-FR" dirty="0">
                <a:latin typeface="Arial" panose="020B0604020202020204" pitchFamily="34" charset="0"/>
                <a:cs typeface="Arial" panose="020B0604020202020204" pitchFamily="34" charset="0"/>
              </a:rPr>
              <a:t> performances sur les données </a:t>
            </a:r>
            <a:r>
              <a:rPr lang="fr-FR" dirty="0">
                <a:solidFill>
                  <a:srgbClr val="00A39B"/>
                </a:solidFill>
                <a:latin typeface="Arial" panose="020B0604020202020204" pitchFamily="34" charset="0"/>
                <a:cs typeface="Arial" panose="020B0604020202020204" pitchFamily="34" charset="0"/>
              </a:rPr>
              <a:t>d’apprentissage</a:t>
            </a:r>
            <a:r>
              <a:rPr lang="fr-FR" dirty="0">
                <a:latin typeface="Arial" panose="020B0604020202020204" pitchFamily="34" charset="0"/>
                <a:cs typeface="Arial" panose="020B0604020202020204" pitchFamily="34" charset="0"/>
              </a:rPr>
              <a:t> mais de </a:t>
            </a:r>
            <a:r>
              <a:rPr lang="fr-FR" dirty="0">
                <a:solidFill>
                  <a:srgbClr val="00A39B"/>
                </a:solidFill>
                <a:latin typeface="Arial" panose="020B0604020202020204" pitchFamily="34" charset="0"/>
                <a:cs typeface="Arial" panose="020B0604020202020204" pitchFamily="34" charset="0"/>
              </a:rPr>
              <a:t>faibles</a:t>
            </a:r>
            <a:r>
              <a:rPr lang="fr-FR" dirty="0">
                <a:latin typeface="Arial" panose="020B0604020202020204" pitchFamily="34" charset="0"/>
                <a:cs typeface="Arial" panose="020B0604020202020204" pitchFamily="34" charset="0"/>
              </a:rPr>
              <a:t> performance sur les données de </a:t>
            </a:r>
            <a:r>
              <a:rPr lang="fr-FR" dirty="0">
                <a:solidFill>
                  <a:srgbClr val="00A39B"/>
                </a:solidFill>
                <a:latin typeface="Arial" panose="020B0604020202020204" pitchFamily="34" charset="0"/>
                <a:cs typeface="Arial" panose="020B0604020202020204" pitchFamily="34" charset="0"/>
              </a:rPr>
              <a:t>test</a:t>
            </a:r>
          </a:p>
          <a:p>
            <a:pPr lvl="1">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Se produit lorsque le modèle est très complexe</a:t>
            </a:r>
          </a:p>
          <a:p>
            <a:pPr lvl="1">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Caractérisé par un </a:t>
            </a:r>
            <a:r>
              <a:rPr lang="fr-FR" dirty="0">
                <a:solidFill>
                  <a:srgbClr val="00A39B"/>
                </a:solidFill>
                <a:latin typeface="Arial" panose="020B0604020202020204" pitchFamily="34" charset="0"/>
                <a:cs typeface="Arial" panose="020B0604020202020204" pitchFamily="34" charset="0"/>
              </a:rPr>
              <a:t>biais faible </a:t>
            </a:r>
            <a:r>
              <a:rPr lang="fr-FR" dirty="0">
                <a:latin typeface="Arial" panose="020B0604020202020204" pitchFamily="34" charset="0"/>
                <a:cs typeface="Arial" panose="020B0604020202020204" pitchFamily="34" charset="0"/>
              </a:rPr>
              <a:t>et une </a:t>
            </a:r>
            <a:r>
              <a:rPr lang="fr-FR" dirty="0">
                <a:solidFill>
                  <a:srgbClr val="00A39B"/>
                </a:solidFill>
                <a:latin typeface="Arial" panose="020B0604020202020204" pitchFamily="34" charset="0"/>
                <a:cs typeface="Arial" panose="020B0604020202020204" pitchFamily="34" charset="0"/>
              </a:rPr>
              <a:t>variance élevé</a:t>
            </a:r>
          </a:p>
        </p:txBody>
      </p:sp>
    </p:spTree>
    <p:extLst>
      <p:ext uri="{BB962C8B-B14F-4D97-AF65-F5344CB8AC3E}">
        <p14:creationId xmlns:p14="http://schemas.microsoft.com/office/powerpoint/2010/main" val="1415885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4037662"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Phénomènes de sous</a:t>
            </a:r>
            <a:br>
              <a:rPr lang="fr-FR" sz="2400" b="1" dirty="0">
                <a:solidFill>
                  <a:srgbClr val="00A69C"/>
                </a:solidFill>
                <a:latin typeface="Arial" panose="020B0604020202020204" pitchFamily="34" charset="0"/>
                <a:cs typeface="Arial" panose="020B0604020202020204" pitchFamily="34" charset="0"/>
              </a:rPr>
            </a:br>
            <a:r>
              <a:rPr lang="fr-FR" sz="2400" b="1" dirty="0">
                <a:solidFill>
                  <a:srgbClr val="00A69C"/>
                </a:solidFill>
                <a:latin typeface="Arial" panose="020B0604020202020204" pitchFamily="34" charset="0"/>
                <a:cs typeface="Arial" panose="020B0604020202020204" pitchFamily="34" charset="0"/>
              </a:rPr>
              <a:t>et sur-apprentissage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589381"/>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Sous-apprentissage vs apprentissage équilibré vs sur-apprentissage : </a:t>
            </a:r>
          </a:p>
        </p:txBody>
      </p:sp>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589381"/>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Biais et variance </a:t>
            </a:r>
            <a:r>
              <a:rPr lang="fr-FR" sz="1200" dirty="0" err="1">
                <a:latin typeface="Arial" panose="020B0604020202020204" pitchFamily="34" charset="0"/>
                <a:cs typeface="Arial" panose="020B0604020202020204" pitchFamily="34" charset="0"/>
              </a:rPr>
              <a:t>tradeoff</a:t>
            </a:r>
            <a:r>
              <a:rPr lang="fr-FR" sz="1200" dirty="0">
                <a:latin typeface="Arial" panose="020B0604020202020204" pitchFamily="34" charset="0"/>
                <a:cs typeface="Arial" panose="020B0604020202020204" pitchFamily="34" charset="0"/>
              </a:rPr>
              <a:t> : choisir un modèle de complexité optimale qui nous permet d’avoir un faible biais et une faible variance</a:t>
            </a:r>
          </a:p>
        </p:txBody>
      </p:sp>
      <p:pic>
        <p:nvPicPr>
          <p:cNvPr id="14" name="Image 13">
            <a:extLst>
              <a:ext uri="{FF2B5EF4-FFF2-40B4-BE49-F238E27FC236}">
                <a16:creationId xmlns:a16="http://schemas.microsoft.com/office/drawing/2014/main" id="{2F5458F0-7A2B-405B-ACE4-55C26960A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883" y="2585196"/>
            <a:ext cx="4115677" cy="1022195"/>
          </a:xfrm>
          <a:prstGeom prst="rect">
            <a:avLst/>
          </a:prstGeom>
        </p:spPr>
      </p:pic>
      <p:pic>
        <p:nvPicPr>
          <p:cNvPr id="15" name="Image 14">
            <a:extLst>
              <a:ext uri="{FF2B5EF4-FFF2-40B4-BE49-F238E27FC236}">
                <a16:creationId xmlns:a16="http://schemas.microsoft.com/office/drawing/2014/main" id="{DF297765-F76D-4D86-9B5F-EE747790B7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1083" y="2495196"/>
            <a:ext cx="2735596" cy="2044858"/>
          </a:xfrm>
          <a:prstGeom prst="rect">
            <a:avLst/>
          </a:prstGeom>
        </p:spPr>
      </p:pic>
    </p:spTree>
    <p:extLst>
      <p:ext uri="{BB962C8B-B14F-4D97-AF65-F5344CB8AC3E}">
        <p14:creationId xmlns:p14="http://schemas.microsoft.com/office/powerpoint/2010/main" val="20569848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4505835"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Métrique d’évaluation</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supervisée : </a:t>
            </a:r>
          </a:p>
          <a:p>
            <a:pPr lvl="1">
              <a:lnSpc>
                <a:spcPct val="150000"/>
              </a:lnSpc>
              <a:buClr>
                <a:srgbClr val="00A69C"/>
              </a:buClr>
              <a:buFont typeface="Wingdings" panose="05000000000000000000" pitchFamily="2" charset="2"/>
              <a:buChar char="§"/>
            </a:pPr>
            <a:r>
              <a:rPr lang="fr-FR" sz="1000" dirty="0">
                <a:latin typeface="Arial" panose="020B0604020202020204" pitchFamily="34" charset="0"/>
                <a:cs typeface="Arial" panose="020B0604020202020204" pitchFamily="34" charset="0"/>
              </a:rPr>
              <a:t>RMSE : Root </a:t>
            </a:r>
            <a:r>
              <a:rPr lang="fr-FR" sz="1000" dirty="0" err="1">
                <a:latin typeface="Arial" panose="020B0604020202020204" pitchFamily="34" charset="0"/>
                <a:cs typeface="Arial" panose="020B0604020202020204" pitchFamily="34" charset="0"/>
              </a:rPr>
              <a:t>Mean</a:t>
            </a:r>
            <a:r>
              <a:rPr lang="fr-FR" sz="1000" dirty="0">
                <a:latin typeface="Arial" panose="020B0604020202020204" pitchFamily="34" charset="0"/>
                <a:cs typeface="Arial" panose="020B0604020202020204" pitchFamily="34" charset="0"/>
              </a:rPr>
              <a:t> Square </a:t>
            </a:r>
            <a:r>
              <a:rPr lang="fr-FR" sz="1000" dirty="0" err="1">
                <a:latin typeface="Arial" panose="020B0604020202020204" pitchFamily="34" charset="0"/>
                <a:cs typeface="Arial" panose="020B0604020202020204" pitchFamily="34" charset="0"/>
              </a:rPr>
              <a:t>Error</a:t>
            </a:r>
            <a:endParaRPr lang="fr-FR" sz="1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Classification supervisée :</a:t>
                </a:r>
              </a:p>
              <a:p>
                <a:pPr marL="336042" lvl="2" indent="-171450">
                  <a:lnSpc>
                    <a:spcPct val="150000"/>
                  </a:lnSpc>
                  <a:buClr>
                    <a:schemeClr val="accent4"/>
                  </a:buClr>
                  <a:buSzPct val="100000"/>
                  <a:buFont typeface="Wingdings" panose="05000000000000000000" pitchFamily="2" charset="2"/>
                  <a:buChar char="§"/>
                </a:pPr>
                <a:r>
                  <a:rPr lang="fr-FR" dirty="0" err="1">
                    <a:latin typeface="Arial" panose="020B0604020202020204" pitchFamily="34" charset="0"/>
                    <a:cs typeface="Arial" panose="020B0604020202020204" pitchFamily="34" charset="0"/>
                  </a:rPr>
                  <a:t>Accuracy</a:t>
                </a:r>
                <a:r>
                  <a:rPr lang="fr-FR" dirty="0">
                    <a:latin typeface="Arial" panose="020B0604020202020204" pitchFamily="34" charset="0"/>
                    <a:cs typeface="Arial" panose="020B0604020202020204" pitchFamily="34" charset="0"/>
                  </a:rPr>
                  <a:t> moyenne : </a:t>
                </a:r>
                <a14:m>
                  <m:oMath xmlns:m="http://schemas.openxmlformats.org/officeDocument/2006/math">
                    <m:f>
                      <m:fPr>
                        <m:ctrlPr>
                          <a:rPr lang="fr-FR" sz="1200" i="1">
                            <a:latin typeface="Cambria Math" panose="02040503050406030204" pitchFamily="18" charset="0"/>
                          </a:rPr>
                        </m:ctrlPr>
                      </m:fPr>
                      <m:num>
                        <m:r>
                          <a:rPr lang="fr-FR" sz="1200">
                            <a:latin typeface="Cambria Math" panose="02040503050406030204" pitchFamily="18" charset="0"/>
                          </a:rPr>
                          <m:t>𝑛𝑜𝑚𝑏𝑟𝑒</m:t>
                        </m:r>
                        <m:r>
                          <a:rPr lang="fr-FR" sz="1200">
                            <a:latin typeface="Cambria Math" panose="02040503050406030204" pitchFamily="18" charset="0"/>
                          </a:rPr>
                          <m:t>_</m:t>
                        </m:r>
                        <m:r>
                          <a:rPr lang="fr-FR" sz="1200">
                            <a:latin typeface="Cambria Math" panose="02040503050406030204" pitchFamily="18" charset="0"/>
                          </a:rPr>
                          <m:t>𝑝𝑟</m:t>
                        </m:r>
                        <m:r>
                          <a:rPr lang="fr-FR" sz="1200">
                            <a:latin typeface="Cambria Math" panose="02040503050406030204" pitchFamily="18" charset="0"/>
                          </a:rPr>
                          <m:t>é</m:t>
                        </m:r>
                        <m:r>
                          <a:rPr lang="fr-FR" sz="1200">
                            <a:latin typeface="Cambria Math" panose="02040503050406030204" pitchFamily="18" charset="0"/>
                          </a:rPr>
                          <m:t>𝑑𝑖𝑐𝑡𝑖𝑜𝑛𝑠</m:t>
                        </m:r>
                        <m:r>
                          <a:rPr lang="fr-FR" sz="1200">
                            <a:latin typeface="Cambria Math" panose="02040503050406030204" pitchFamily="18" charset="0"/>
                          </a:rPr>
                          <m:t>_</m:t>
                        </m:r>
                        <m:r>
                          <a:rPr lang="fr-FR" sz="1200">
                            <a:latin typeface="Cambria Math" panose="02040503050406030204" pitchFamily="18" charset="0"/>
                          </a:rPr>
                          <m:t>𝑒𝑥𝑎𝑐𝑡𝑒𝑠</m:t>
                        </m:r>
                      </m:num>
                      <m:den>
                        <m:r>
                          <a:rPr lang="fr-FR" sz="1200">
                            <a:latin typeface="Cambria Math" panose="02040503050406030204" pitchFamily="18" charset="0"/>
                          </a:rPr>
                          <m:t>𝑛𝑜𝑚𝑏𝑟𝑒</m:t>
                        </m:r>
                        <m:r>
                          <a:rPr lang="fr-FR" sz="1200">
                            <a:latin typeface="Cambria Math" panose="02040503050406030204" pitchFamily="18" charset="0"/>
                          </a:rPr>
                          <m:t>_</m:t>
                        </m:r>
                        <m:r>
                          <a:rPr lang="fr-FR" sz="1200">
                            <a:latin typeface="Cambria Math" panose="02040503050406030204" pitchFamily="18" charset="0"/>
                          </a:rPr>
                          <m:t>𝑡𝑜𝑡𝑎𝑙𝑒</m:t>
                        </m:r>
                        <m:r>
                          <a:rPr lang="fr-FR" sz="1200">
                            <a:latin typeface="Cambria Math" panose="02040503050406030204" pitchFamily="18" charset="0"/>
                          </a:rPr>
                          <m:t>_</m:t>
                        </m:r>
                        <m:r>
                          <a:rPr lang="fr-FR" sz="1200">
                            <a:latin typeface="Cambria Math" panose="02040503050406030204" pitchFamily="18" charset="0"/>
                          </a:rPr>
                          <m:t>𝑝𝑟</m:t>
                        </m:r>
                        <m:r>
                          <a:rPr lang="fr-FR" sz="1200">
                            <a:latin typeface="Cambria Math" panose="02040503050406030204" pitchFamily="18" charset="0"/>
                          </a:rPr>
                          <m:t>é</m:t>
                        </m:r>
                        <m:r>
                          <a:rPr lang="fr-FR" sz="1200">
                            <a:latin typeface="Cambria Math" panose="02040503050406030204" pitchFamily="18" charset="0"/>
                          </a:rPr>
                          <m:t>𝑑𝑖𝑐𝑡𝑖𝑜𝑛𝑠</m:t>
                        </m:r>
                      </m:den>
                    </m:f>
                  </m:oMath>
                </a14:m>
                <a:endParaRPr lang="fr-FR" sz="1200" dirty="0">
                  <a:latin typeface="Arial" panose="020B0604020202020204" pitchFamily="34" charset="0"/>
                  <a:cs typeface="Arial" panose="020B0604020202020204" pitchFamily="34" charset="0"/>
                </a:endParaRP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À utiliser dans le cas où nous avons des classes équilibrés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mc:Choice>
        <mc:Fallback xmlns="">
          <p:sp>
            <p:nvSpPr>
              <p:cNvPr id="13" name="Text Placeholder 7">
                <a:extLst>
                  <a:ext uri="{FF2B5EF4-FFF2-40B4-BE49-F238E27FC236}">
                    <a16:creationId xmlns:a16="http://schemas.microsoft.com/office/drawing/2014/main" id="{6979DAE5-B425-44DB-BBFC-12DCE9B99F92}"/>
                  </a:ext>
                </a:extLst>
              </p:cNvPr>
              <p:cNvSpPr txBox="1">
                <a:spLocks noRot="1" noChangeAspect="1" noMove="1" noResize="1" noEditPoints="1" noAdjustHandles="1" noChangeArrowheads="1" noChangeShapeType="1" noTextEdit="1"/>
              </p:cNvSpPr>
              <p:nvPr/>
            </p:nvSpPr>
            <p:spPr>
              <a:xfrm>
                <a:off x="5219121" y="1325622"/>
                <a:ext cx="3594679" cy="1435672"/>
              </a:xfrm>
              <a:prstGeom prst="rect">
                <a:avLst/>
              </a:prstGeom>
              <a:blipFill>
                <a:blip r:embed="rId3"/>
                <a:stretch>
                  <a:fillRect l="-2105"/>
                </a:stretch>
              </a:blipFill>
            </p:spPr>
            <p:txBody>
              <a:bodyPr/>
              <a:lstStyle/>
              <a:p>
                <a:r>
                  <a:rPr lang="fr-FR">
                    <a:noFill/>
                  </a:rPr>
                  <a:t> </a:t>
                </a:r>
              </a:p>
            </p:txBody>
          </p:sp>
        </mc:Fallback>
      </mc:AlternateContent>
      <p:pic>
        <p:nvPicPr>
          <p:cNvPr id="16" name="Image 15">
            <a:extLst>
              <a:ext uri="{FF2B5EF4-FFF2-40B4-BE49-F238E27FC236}">
                <a16:creationId xmlns:a16="http://schemas.microsoft.com/office/drawing/2014/main" id="{59DE82CE-68AF-4A2A-BFAE-53CA13C1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215" y="2156223"/>
            <a:ext cx="2535645" cy="792717"/>
          </a:xfrm>
          <a:prstGeom prst="rect">
            <a:avLst/>
          </a:prstGeom>
        </p:spPr>
      </p:pic>
    </p:spTree>
    <p:extLst>
      <p:ext uri="{BB962C8B-B14F-4D97-AF65-F5344CB8AC3E}">
        <p14:creationId xmlns:p14="http://schemas.microsoft.com/office/powerpoint/2010/main" val="14362716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4213227"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Régression linéaire</a:t>
            </a:r>
          </a:p>
        </p:txBody>
      </p:sp>
      <mc:AlternateContent xmlns:mc="http://schemas.openxmlformats.org/markup-compatibility/2006" xmlns:a14="http://schemas.microsoft.com/office/drawing/2010/main">
        <mc:Choice Requires="a14">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supervisée</a:t>
                </a:r>
              </a:p>
              <a:p>
                <a:pPr>
                  <a:lnSpc>
                    <a:spcPct val="150000"/>
                  </a:lnSpc>
                  <a:buClr>
                    <a:srgbClr val="00A69C"/>
                  </a:buClr>
                </a:pPr>
                <a:r>
                  <a:rPr lang="fr-FR" sz="1200" dirty="0">
                    <a:latin typeface="Arial" panose="020B0604020202020204" pitchFamily="34" charset="0"/>
                    <a:cs typeface="Arial" panose="020B0604020202020204" pitchFamily="34" charset="0"/>
                  </a:rPr>
                  <a:t>Inputs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Matrice d’individu </a:t>
                </a:r>
                <a14:m>
                  <m:oMath xmlns:m="http://schemas.openxmlformats.org/officeDocument/2006/math">
                    <m:r>
                      <a:rPr lang="fr-FR">
                        <a:latin typeface="Cambria Math" panose="02040503050406030204" pitchFamily="18" charset="0"/>
                      </a:rPr>
                      <m:t>𝑋</m:t>
                    </m:r>
                  </m:oMath>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Vecteur cible </a:t>
                </a:r>
                <a14:m>
                  <m:oMath xmlns:m="http://schemas.openxmlformats.org/officeDocument/2006/math">
                    <m:r>
                      <a:rPr lang="fr-FR">
                        <a:latin typeface="Cambria Math" panose="02040503050406030204" pitchFamily="18" charset="0"/>
                      </a:rPr>
                      <m:t>𝑦</m:t>
                    </m:r>
                    <m:r>
                      <a:rPr lang="fr-FR">
                        <a:latin typeface="Cambria Math" panose="02040503050406030204" pitchFamily="18" charset="0"/>
                      </a:rPr>
                      <m:t> </m:t>
                    </m:r>
                  </m:oMath>
                </a14:m>
                <a:r>
                  <a:rPr lang="fr-FR" dirty="0">
                    <a:latin typeface="Arial" panose="020B0604020202020204" pitchFamily="34" charset="0"/>
                    <a:cs typeface="Arial" panose="020B0604020202020204" pitchFamily="34" charset="0"/>
                  </a:rPr>
                  <a:t>représentant la quantité à prédire associée à chaque individu</a:t>
                </a:r>
              </a:p>
              <a:p>
                <a:pPr>
                  <a:lnSpc>
                    <a:spcPct val="150000"/>
                  </a:lnSpc>
                  <a:buClr>
                    <a:srgbClr val="00A69C"/>
                  </a:buClr>
                </a:pPr>
                <a:r>
                  <a:rPr lang="fr-FR" sz="1200" dirty="0">
                    <a:latin typeface="Arial" panose="020B0604020202020204" pitchFamily="34" charset="0"/>
                    <a:cs typeface="Arial" panose="020B0604020202020204" pitchFamily="34" charset="0"/>
                  </a:rPr>
                  <a:t>Problème : </a:t>
                </a:r>
              </a:p>
              <a:p>
                <a:pPr marL="164592" lvl="2" indent="0">
                  <a:lnSpc>
                    <a:spcPct val="150000"/>
                  </a:lnSpc>
                  <a:buClr>
                    <a:srgbClr val="00A69C"/>
                  </a:buClr>
                  <a:buSzPct val="100000"/>
                  <a:buNone/>
                </a:pPr>
                <a14:m>
                  <m:oMathPara xmlns:m="http://schemas.openxmlformats.org/officeDocument/2006/math">
                    <m:oMathParaPr>
                      <m:jc m:val="centerGroup"/>
                    </m:oMathParaPr>
                    <m:oMath xmlns:m="http://schemas.openxmlformats.org/officeDocument/2006/math">
                      <m:func>
                        <m:funcPr>
                          <m:ctrlPr>
                            <a:rPr lang="fr-FR" sz="1200" i="1" smtClean="0">
                              <a:latin typeface="Cambria Math" panose="02040503050406030204" pitchFamily="18" charset="0"/>
                            </a:rPr>
                          </m:ctrlPr>
                        </m:funcPr>
                        <m:fName>
                          <m:r>
                            <m:rPr>
                              <m:sty m:val="p"/>
                            </m:rPr>
                            <a:rPr lang="fr-FR" sz="1200">
                              <a:latin typeface="Cambria Math" panose="02040503050406030204" pitchFamily="18" charset="0"/>
                            </a:rPr>
                            <m:t>min</m:t>
                          </m:r>
                        </m:fName>
                        <m:e>
                          <m:r>
                            <a:rPr lang="fr-FR" sz="1200">
                              <a:latin typeface="Cambria Math" panose="02040503050406030204" pitchFamily="18" charset="0"/>
                            </a:rPr>
                            <m:t>𝑓</m:t>
                          </m:r>
                          <m:d>
                            <m:dPr>
                              <m:ctrlPr>
                                <a:rPr lang="fr-FR" sz="1200" i="1">
                                  <a:latin typeface="Cambria Math" panose="02040503050406030204" pitchFamily="18" charset="0"/>
                                </a:rPr>
                              </m:ctrlPr>
                            </m:dPr>
                            <m:e>
                              <m:r>
                                <a:rPr lang="fr-FR" sz="1200">
                                  <a:latin typeface="Cambria Math" panose="02040503050406030204" pitchFamily="18" charset="0"/>
                                </a:rPr>
                                <m:t>𝑤</m:t>
                              </m:r>
                              <m:r>
                                <a:rPr lang="fr-FR" sz="1200">
                                  <a:latin typeface="Cambria Math" panose="02040503050406030204" pitchFamily="18" charset="0"/>
                                </a:rPr>
                                <m:t>,</m:t>
                              </m:r>
                              <m:r>
                                <a:rPr lang="fr-FR" sz="1200">
                                  <a:latin typeface="Cambria Math" panose="02040503050406030204" pitchFamily="18" charset="0"/>
                                </a:rPr>
                                <m:t>𝑏</m:t>
                              </m:r>
                            </m:e>
                          </m:d>
                          <m:r>
                            <a:rPr lang="fr-FR" sz="1200">
                              <a:latin typeface="Cambria Math" panose="02040503050406030204" pitchFamily="18" charset="0"/>
                            </a:rPr>
                            <m:t>= </m:t>
                          </m:r>
                          <m:d>
                            <m:dPr>
                              <m:begChr m:val="‖"/>
                              <m:endChr m:val="‖"/>
                              <m:ctrlPr>
                                <a:rPr lang="fr-FR" sz="1200" i="1">
                                  <a:latin typeface="Cambria Math" panose="02040503050406030204" pitchFamily="18" charset="0"/>
                                </a:rPr>
                              </m:ctrlPr>
                            </m:dPr>
                            <m:e>
                              <m:r>
                                <a:rPr lang="fr-FR" sz="1200">
                                  <a:latin typeface="Cambria Math" panose="02040503050406030204" pitchFamily="18" charset="0"/>
                                </a:rPr>
                                <m:t>𝑦</m:t>
                              </m:r>
                              <m:r>
                                <a:rPr lang="fr-FR" sz="1200">
                                  <a:latin typeface="Cambria Math" panose="02040503050406030204" pitchFamily="18" charset="0"/>
                                </a:rPr>
                                <m:t> −(</m:t>
                              </m:r>
                              <m:r>
                                <a:rPr lang="fr-FR" sz="1200">
                                  <a:latin typeface="Cambria Math" panose="02040503050406030204" pitchFamily="18" charset="0"/>
                                </a:rPr>
                                <m:t>𝑋𝑤</m:t>
                              </m:r>
                              <m:r>
                                <a:rPr lang="fr-FR" sz="1200">
                                  <a:latin typeface="Cambria Math" panose="02040503050406030204" pitchFamily="18" charset="0"/>
                                </a:rPr>
                                <m:t>+</m:t>
                              </m:r>
                              <m:r>
                                <a:rPr lang="fr-FR" sz="1200">
                                  <a:latin typeface="Cambria Math" panose="02040503050406030204" pitchFamily="18" charset="0"/>
                                </a:rPr>
                                <m:t>𝑏</m:t>
                              </m:r>
                              <m:r>
                                <a:rPr lang="fr-FR" sz="1200">
                                  <a:latin typeface="Cambria Math" panose="02040503050406030204" pitchFamily="18" charset="0"/>
                                </a:rPr>
                                <m:t>)</m:t>
                              </m:r>
                            </m:e>
                          </m:d>
                          <m:r>
                            <a:rPr lang="fr-FR" sz="1200">
                              <a:latin typeface="Cambria Math" panose="02040503050406030204" pitchFamily="18" charset="0"/>
                            </a:rPr>
                            <m:t>²</m:t>
                          </m:r>
                        </m:e>
                      </m:func>
                    </m:oMath>
                  </m:oMathPara>
                </a14:m>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a:latin typeface="Cambria Math" panose="02040503050406030204" pitchFamily="18" charset="0"/>
                      </a:rPr>
                      <m:t>𝑤</m:t>
                    </m:r>
                    <m:r>
                      <a:rPr lang="fr-FR">
                        <a:latin typeface="Cambria Math" panose="02040503050406030204" pitchFamily="18" charset="0"/>
                      </a:rPr>
                      <m:t> : </m:t>
                    </m:r>
                  </m:oMath>
                </a14:m>
                <a:r>
                  <a:rPr lang="fr-FR" dirty="0">
                    <a:latin typeface="Arial" panose="020B0604020202020204" pitchFamily="34" charset="0"/>
                    <a:cs typeface="Arial" panose="020B0604020202020204" pitchFamily="34" charset="0"/>
                  </a:rPr>
                  <a:t>vecteur des poids</a:t>
                </a: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a:latin typeface="Cambria Math" panose="02040503050406030204" pitchFamily="18" charset="0"/>
                      </a:rPr>
                      <m:t>𝑏</m:t>
                    </m:r>
                    <m:r>
                      <a:rPr lang="fr-FR">
                        <a:latin typeface="Cambria Math" panose="02040503050406030204" pitchFamily="18" charset="0"/>
                      </a:rPr>
                      <m:t> :</m:t>
                    </m:r>
                  </m:oMath>
                </a14:m>
                <a:r>
                  <a:rPr lang="fr-FR" dirty="0">
                    <a:latin typeface="Arial" panose="020B0604020202020204" pitchFamily="34" charset="0"/>
                    <a:cs typeface="Arial" panose="020B0604020202020204" pitchFamily="34" charset="0"/>
                  </a:rPr>
                  <a:t> vecteur biais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35" name="Text Placeholder 7">
                <a:extLst>
                  <a:ext uri="{FF2B5EF4-FFF2-40B4-BE49-F238E27FC236}">
                    <a16:creationId xmlns:a16="http://schemas.microsoft.com/office/drawing/2014/main" id="{6415DEE0-ED9C-41C8-93F8-A56C96F1062F}"/>
                  </a:ext>
                </a:extLst>
              </p:cNvPr>
              <p:cNvSpPr txBox="1">
                <a:spLocks noRot="1" noChangeAspect="1" noMove="1" noResize="1" noEditPoints="1" noAdjustHandles="1" noChangeArrowheads="1" noChangeShapeType="1" noTextEdit="1"/>
              </p:cNvSpPr>
              <p:nvPr/>
            </p:nvSpPr>
            <p:spPr>
              <a:xfrm>
                <a:off x="977321" y="1325622"/>
                <a:ext cx="3594679" cy="1435672"/>
              </a:xfrm>
              <a:prstGeom prst="rect">
                <a:avLst/>
              </a:prstGeom>
              <a:blipFill>
                <a:blip r:embed="rId3"/>
                <a:stretch>
                  <a:fillRect l="-2113" b="-92105"/>
                </a:stretch>
              </a:blipFill>
            </p:spPr>
            <p:txBody>
              <a:bodyPr/>
              <a:lstStyle/>
              <a:p>
                <a:r>
                  <a:rPr lang="fr-FR">
                    <a:noFill/>
                  </a:rPr>
                  <a:t> </a:t>
                </a:r>
              </a:p>
            </p:txBody>
          </p:sp>
        </mc:Fallback>
      </mc:AlternateContent>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4867788" y="1325622"/>
            <a:ext cx="3713256"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de régression de linéaire sur une variable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Trouver l’équation de la droite qui approxime au mieux le nuage de point  </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34D34EDA-47FD-4F89-937E-BC5DFBAB84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2203" y="2243341"/>
            <a:ext cx="2892830" cy="2511480"/>
          </a:xfrm>
          <a:prstGeom prst="rect">
            <a:avLst/>
          </a:prstGeom>
        </p:spPr>
      </p:pic>
    </p:spTree>
    <p:extLst>
      <p:ext uri="{BB962C8B-B14F-4D97-AF65-F5344CB8AC3E}">
        <p14:creationId xmlns:p14="http://schemas.microsoft.com/office/powerpoint/2010/main" val="203945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3225674"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1. DATA VISUALISATION &amp; STORYTELLING</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dirty="0">
              <a:latin typeface="Arial" panose="020B0604020202020204" pitchFamily="34" charset="0"/>
            </a:endParaRPr>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73092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fr-FR" sz="2000" b="1" dirty="0">
                <a:solidFill>
                  <a:srgbClr val="2B2B2B"/>
                </a:solidFill>
                <a:latin typeface="Arial" panose="020B0604020202020204" pitchFamily="34" charset="0"/>
                <a:cs typeface="Arial" panose="020B0604020202020204" pitchFamily="34" charset="0"/>
              </a:rPr>
              <a:t>1.1</a:t>
            </a:r>
          </a:p>
          <a:p>
            <a:pPr marL="0" indent="0">
              <a:buFont typeface="Arial" panose="020B0604020202020204" pitchFamily="34" charset="0"/>
              <a:buNone/>
            </a:pPr>
            <a:r>
              <a:rPr lang="fr-FR" sz="2800" b="1" dirty="0">
                <a:solidFill>
                  <a:srgbClr val="00A69C"/>
                </a:solidFill>
                <a:latin typeface="Arial" panose="020B0604020202020204" pitchFamily="34" charset="0"/>
                <a:cs typeface="Arial" panose="020B0604020202020204" pitchFamily="34" charset="0"/>
              </a:rPr>
              <a:t>Les fondamentaux de la data visualisation</a:t>
            </a:r>
          </a:p>
        </p:txBody>
      </p:sp>
    </p:spTree>
    <p:extLst>
      <p:ext uri="{BB962C8B-B14F-4D97-AF65-F5344CB8AC3E}">
        <p14:creationId xmlns:p14="http://schemas.microsoft.com/office/powerpoint/2010/main" val="28814717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905989"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Régression logistique binaire (1/2)</a:t>
            </a:r>
          </a:p>
        </p:txBody>
      </p:sp>
      <mc:AlternateContent xmlns:mc="http://schemas.openxmlformats.org/markup-compatibility/2006" xmlns:a14="http://schemas.microsoft.com/office/drawing/2010/main">
        <mc:Choice Requires="a14">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 2 classes</a:t>
                </a:r>
              </a:p>
              <a:p>
                <a:pPr>
                  <a:lnSpc>
                    <a:spcPct val="150000"/>
                  </a:lnSpc>
                  <a:buClr>
                    <a:srgbClr val="00A69C"/>
                  </a:buClr>
                </a:pPr>
                <a:r>
                  <a:rPr lang="fr-FR" sz="1200" dirty="0">
                    <a:latin typeface="Arial" panose="020B0604020202020204" pitchFamily="34" charset="0"/>
                    <a:cs typeface="Arial" panose="020B0604020202020204" pitchFamily="34" charset="0"/>
                  </a:rPr>
                  <a:t>Inputs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Matrice d’individus </a:t>
                </a:r>
                <a14:m>
                  <m:oMath xmlns:m="http://schemas.openxmlformats.org/officeDocument/2006/math">
                    <m:r>
                      <a:rPr lang="fr-FR" dirty="0">
                        <a:latin typeface="Cambria Math" panose="02040503050406030204" pitchFamily="18" charset="0"/>
                      </a:rPr>
                      <m:t>𝑋</m:t>
                    </m:r>
                  </m:oMath>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Vecteur représentant la classe de chaque individu (0 ou 1) </a:t>
                </a:r>
                <a14:m>
                  <m:oMath xmlns:m="http://schemas.openxmlformats.org/officeDocument/2006/math">
                    <m:r>
                      <a:rPr lang="fr-FR" dirty="0">
                        <a:latin typeface="Cambria Math" panose="02040503050406030204" pitchFamily="18" charset="0"/>
                      </a:rPr>
                      <m:t>𝑦</m:t>
                    </m:r>
                  </m:oMath>
                </a14:m>
                <a:endParaRPr lang="fr-FR"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Fonction sigmoïde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35" name="Text Placeholder 7">
                <a:extLst>
                  <a:ext uri="{FF2B5EF4-FFF2-40B4-BE49-F238E27FC236}">
                    <a16:creationId xmlns:a16="http://schemas.microsoft.com/office/drawing/2014/main" id="{6415DEE0-ED9C-41C8-93F8-A56C96F1062F}"/>
                  </a:ext>
                </a:extLst>
              </p:cNvPr>
              <p:cNvSpPr txBox="1">
                <a:spLocks noRot="1" noChangeAspect="1" noMove="1" noResize="1" noEditPoints="1" noAdjustHandles="1" noChangeArrowheads="1" noChangeShapeType="1" noTextEdit="1"/>
              </p:cNvSpPr>
              <p:nvPr/>
            </p:nvSpPr>
            <p:spPr>
              <a:xfrm>
                <a:off x="977321" y="1325622"/>
                <a:ext cx="3594679" cy="1435672"/>
              </a:xfrm>
              <a:prstGeom prst="rect">
                <a:avLst/>
              </a:prstGeom>
              <a:blipFill>
                <a:blip r:embed="rId3"/>
                <a:stretch>
                  <a:fillRect l="-2373" r="-3390" b="-2796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Au départ, on applique une régression linéaire sur les données d’entraînement:</a:t>
                </a:r>
              </a:p>
              <a:p>
                <a:pPr lvl="2">
                  <a:lnSpc>
                    <a:spcPct val="150000"/>
                  </a:lnSpc>
                  <a:buClr>
                    <a:schemeClr val="accent4"/>
                  </a:buClr>
                  <a:buFont typeface="Wingdings" panose="05000000000000000000" pitchFamily="2" charset="2"/>
                  <a:buChar char="§"/>
                </a:pPr>
                <a14:m>
                  <m:oMath xmlns:m="http://schemas.openxmlformats.org/officeDocument/2006/math">
                    <m:r>
                      <a:rPr lang="fr-FR" sz="1200">
                        <a:latin typeface="Cambria Math" panose="02040503050406030204" pitchFamily="18" charset="0"/>
                      </a:rPr>
                      <m:t>𝑧</m:t>
                    </m:r>
                    <m:r>
                      <a:rPr lang="fr-FR" sz="1200">
                        <a:latin typeface="Cambria Math" panose="02040503050406030204" pitchFamily="18" charset="0"/>
                      </a:rPr>
                      <m:t>=</m:t>
                    </m:r>
                    <m:r>
                      <a:rPr lang="fr-FR" sz="1200">
                        <a:latin typeface="Cambria Math" panose="02040503050406030204" pitchFamily="18" charset="0"/>
                      </a:rPr>
                      <m:t>𝑋𝑤</m:t>
                    </m:r>
                    <m:r>
                      <a:rPr lang="fr-FR" sz="1200">
                        <a:latin typeface="Cambria Math" panose="02040503050406030204" pitchFamily="18" charset="0"/>
                      </a:rPr>
                      <m:t>+</m:t>
                    </m:r>
                    <m:r>
                      <a:rPr lang="fr-FR" sz="1200">
                        <a:latin typeface="Cambria Math" panose="02040503050406030204" pitchFamily="18" charset="0"/>
                      </a:rPr>
                      <m:t>𝑏</m:t>
                    </m:r>
                  </m:oMath>
                </a14:m>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Puis, on applique la fonction sigmoïde pour obtenir une sortie entre 0 et 1</a:t>
                </a:r>
              </a:p>
              <a:p>
                <a:pPr lvl="2">
                  <a:lnSpc>
                    <a:spcPct val="150000"/>
                  </a:lnSpc>
                  <a:buClr>
                    <a:schemeClr val="accent4"/>
                  </a:buClr>
                  <a:buFont typeface="Wingdings" panose="05000000000000000000" pitchFamily="2" charset="2"/>
                  <a:buChar char="§"/>
                </a:pPr>
                <a14:m>
                  <m:oMath xmlns:m="http://schemas.openxmlformats.org/officeDocument/2006/math">
                    <m:r>
                      <a:rPr lang="fr-FR" sz="1200">
                        <a:latin typeface="Cambria Math" panose="02040503050406030204" pitchFamily="18" charset="0"/>
                      </a:rPr>
                      <m:t>𝑝</m:t>
                    </m:r>
                    <m:r>
                      <a:rPr lang="fr-FR" sz="1200">
                        <a:latin typeface="Cambria Math" panose="02040503050406030204" pitchFamily="18" charset="0"/>
                      </a:rPr>
                      <m:t>=</m:t>
                    </m:r>
                    <m:f>
                      <m:fPr>
                        <m:ctrlPr>
                          <a:rPr lang="fr-FR" sz="1200" i="1">
                            <a:latin typeface="Cambria Math" panose="02040503050406030204" pitchFamily="18" charset="0"/>
                          </a:rPr>
                        </m:ctrlPr>
                      </m:fPr>
                      <m:num>
                        <m:r>
                          <a:rPr lang="fr-FR" sz="1200">
                            <a:latin typeface="Cambria Math" panose="02040503050406030204" pitchFamily="18" charset="0"/>
                          </a:rPr>
                          <m:t>1</m:t>
                        </m:r>
                      </m:num>
                      <m:den>
                        <m:r>
                          <a:rPr lang="fr-FR" sz="1200">
                            <a:latin typeface="Cambria Math" panose="02040503050406030204" pitchFamily="18" charset="0"/>
                          </a:rPr>
                          <m:t>1+</m:t>
                        </m:r>
                        <m:sSup>
                          <m:sSupPr>
                            <m:ctrlPr>
                              <a:rPr lang="fr-FR" sz="1200" i="1">
                                <a:latin typeface="Cambria Math" panose="02040503050406030204" pitchFamily="18" charset="0"/>
                              </a:rPr>
                            </m:ctrlPr>
                          </m:sSupPr>
                          <m:e>
                            <m:r>
                              <a:rPr lang="fr-FR" sz="1200">
                                <a:latin typeface="Cambria Math" panose="02040503050406030204" pitchFamily="18" charset="0"/>
                              </a:rPr>
                              <m:t>𝑒</m:t>
                            </m:r>
                          </m:e>
                          <m:sup>
                            <m:r>
                              <a:rPr lang="fr-FR" sz="1200">
                                <a:latin typeface="Cambria Math" panose="02040503050406030204" pitchFamily="18" charset="0"/>
                              </a:rPr>
                              <m:t>−</m:t>
                            </m:r>
                            <m:r>
                              <a:rPr lang="fr-FR" sz="1200">
                                <a:latin typeface="Cambria Math" panose="02040503050406030204" pitchFamily="18" charset="0"/>
                              </a:rPr>
                              <m:t>𝑧</m:t>
                            </m:r>
                          </m:sup>
                        </m:sSup>
                      </m:den>
                    </m:f>
                  </m:oMath>
                </a14:m>
                <a:r>
                  <a:rPr lang="fr-FR" sz="1200" dirty="0">
                    <a:latin typeface="Arial" panose="020B0604020202020204" pitchFamily="34" charset="0"/>
                    <a:cs typeface="Arial" panose="020B0604020202020204" pitchFamily="34" charset="0"/>
                  </a:rPr>
                  <a:t> </a:t>
                </a:r>
              </a:p>
              <a:p>
                <a:pPr>
                  <a:lnSpc>
                    <a:spcPct val="150000"/>
                  </a:lnSpc>
                  <a:buClr>
                    <a:schemeClr val="accent4"/>
                  </a:buClr>
                </a:pPr>
                <a:r>
                  <a:rPr lang="fr-FR" sz="1200" dirty="0">
                    <a:latin typeface="Arial" panose="020B0604020202020204" pitchFamily="34" charset="0"/>
                    <a:cs typeface="Arial" panose="020B0604020202020204" pitchFamily="34" charset="0"/>
                  </a:rPr>
                  <a:t>Classe prédite</a:t>
                </a:r>
              </a:p>
              <a:p>
                <a:pPr lvl="2">
                  <a:lnSpc>
                    <a:spcPct val="150000"/>
                  </a:lnSpc>
                  <a:buClr>
                    <a:schemeClr val="accent4"/>
                  </a:buClr>
                  <a:buFont typeface="Wingdings" panose="05000000000000000000" pitchFamily="2" charset="2"/>
                  <a:buChar char="§"/>
                </a:pPr>
                <a14:m>
                  <m:oMath xmlns:m="http://schemas.openxmlformats.org/officeDocument/2006/math">
                    <m:sSup>
                      <m:sSupPr>
                        <m:ctrlPr>
                          <a:rPr lang="fr-FR" sz="1200" i="1">
                            <a:latin typeface="Cambria Math" panose="02040503050406030204" pitchFamily="18" charset="0"/>
                          </a:rPr>
                        </m:ctrlPr>
                      </m:sSupPr>
                      <m:e>
                        <m:r>
                          <a:rPr lang="fr-FR" sz="1200">
                            <a:latin typeface="Cambria Math" panose="02040503050406030204" pitchFamily="18" charset="0"/>
                          </a:rPr>
                          <m:t>𝑦</m:t>
                        </m:r>
                      </m:e>
                      <m:sup>
                        <m:r>
                          <a:rPr lang="fr-FR" sz="1200">
                            <a:latin typeface="Cambria Math" panose="02040503050406030204" pitchFamily="18" charset="0"/>
                          </a:rPr>
                          <m:t>′</m:t>
                        </m:r>
                      </m:sup>
                    </m:sSup>
                    <m:r>
                      <a:rPr lang="fr-FR" sz="1200">
                        <a:latin typeface="Cambria Math" panose="02040503050406030204" pitchFamily="18" charset="0"/>
                      </a:rPr>
                      <m:t>=0 </m:t>
                    </m:r>
                    <m:r>
                      <a:rPr lang="fr-FR" sz="1200">
                        <a:latin typeface="Cambria Math" panose="02040503050406030204" pitchFamily="18" charset="0"/>
                      </a:rPr>
                      <m:t>𝑠𝑖</m:t>
                    </m:r>
                    <m:r>
                      <a:rPr lang="fr-FR" sz="1200">
                        <a:latin typeface="Cambria Math" panose="02040503050406030204" pitchFamily="18" charset="0"/>
                      </a:rPr>
                      <m:t> </m:t>
                    </m:r>
                    <m:r>
                      <a:rPr lang="fr-FR" sz="1200">
                        <a:latin typeface="Cambria Math" panose="02040503050406030204" pitchFamily="18" charset="0"/>
                      </a:rPr>
                      <m:t>𝑝</m:t>
                    </m:r>
                    <m:r>
                      <a:rPr lang="fr-FR" sz="1200">
                        <a:latin typeface="Cambria Math" panose="02040503050406030204" pitchFamily="18" charset="0"/>
                      </a:rPr>
                      <m:t>≤0,5 </m:t>
                    </m:r>
                    <m:r>
                      <a:rPr lang="fr-FR" sz="1200">
                        <a:latin typeface="Cambria Math" panose="02040503050406030204" pitchFamily="18" charset="0"/>
                      </a:rPr>
                      <m:t>𝑠𝑖𝑛𝑜𝑛</m:t>
                    </m:r>
                    <m:r>
                      <a:rPr lang="fr-FR" sz="1200">
                        <a:latin typeface="Cambria Math" panose="02040503050406030204" pitchFamily="18" charset="0"/>
                      </a:rPr>
                      <m:t> </m:t>
                    </m:r>
                    <m:sSup>
                      <m:sSupPr>
                        <m:ctrlPr>
                          <a:rPr lang="fr-FR" sz="1200" i="1">
                            <a:latin typeface="Cambria Math" panose="02040503050406030204" pitchFamily="18" charset="0"/>
                          </a:rPr>
                        </m:ctrlPr>
                      </m:sSupPr>
                      <m:e>
                        <m:r>
                          <a:rPr lang="fr-FR" sz="1200">
                            <a:latin typeface="Cambria Math" panose="02040503050406030204" pitchFamily="18" charset="0"/>
                          </a:rPr>
                          <m:t>𝑦</m:t>
                        </m:r>
                      </m:e>
                      <m:sup>
                        <m:r>
                          <a:rPr lang="fr-FR" sz="1200">
                            <a:latin typeface="Cambria Math" panose="02040503050406030204" pitchFamily="18" charset="0"/>
                          </a:rPr>
                          <m:t>′</m:t>
                        </m:r>
                      </m:sup>
                    </m:sSup>
                    <m:r>
                      <a:rPr lang="fr-FR" sz="1200">
                        <a:latin typeface="Cambria Math" panose="02040503050406030204" pitchFamily="18" charset="0"/>
                      </a:rPr>
                      <m:t>=1</m:t>
                    </m:r>
                  </m:oMath>
                </a14:m>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Séparation linéaire entre les classes</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mc:Choice>
        <mc:Fallback xmlns="">
          <p:sp>
            <p:nvSpPr>
              <p:cNvPr id="13" name="Text Placeholder 7">
                <a:extLst>
                  <a:ext uri="{FF2B5EF4-FFF2-40B4-BE49-F238E27FC236}">
                    <a16:creationId xmlns:a16="http://schemas.microsoft.com/office/drawing/2014/main" id="{6979DAE5-B425-44DB-BBFC-12DCE9B99F92}"/>
                  </a:ext>
                </a:extLst>
              </p:cNvPr>
              <p:cNvSpPr txBox="1">
                <a:spLocks noRot="1" noChangeAspect="1" noMove="1" noResize="1" noEditPoints="1" noAdjustHandles="1" noChangeArrowheads="1" noChangeShapeType="1" noTextEdit="1"/>
              </p:cNvSpPr>
              <p:nvPr/>
            </p:nvSpPr>
            <p:spPr>
              <a:xfrm>
                <a:off x="5219121" y="1325622"/>
                <a:ext cx="3594679" cy="1435672"/>
              </a:xfrm>
              <a:prstGeom prst="rect">
                <a:avLst/>
              </a:prstGeom>
              <a:blipFill>
                <a:blip r:embed="rId4"/>
                <a:stretch>
                  <a:fillRect l="-2373" r="-3220" b="-107203"/>
                </a:stretch>
              </a:blipFill>
            </p:spPr>
            <p:txBody>
              <a:bodyPr/>
              <a:lstStyle/>
              <a:p>
                <a:r>
                  <a:rPr lang="fr-FR">
                    <a:noFill/>
                  </a:rPr>
                  <a:t> </a:t>
                </a:r>
              </a:p>
            </p:txBody>
          </p:sp>
        </mc:Fallback>
      </mc:AlternateContent>
      <p:pic>
        <p:nvPicPr>
          <p:cNvPr id="15" name="Image 14">
            <a:extLst>
              <a:ext uri="{FF2B5EF4-FFF2-40B4-BE49-F238E27FC236}">
                <a16:creationId xmlns:a16="http://schemas.microsoft.com/office/drawing/2014/main" id="{C930E45D-AE68-4432-BE15-9509EF5AC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077" y="3191454"/>
            <a:ext cx="2775641" cy="1575809"/>
          </a:xfrm>
          <a:prstGeom prst="rect">
            <a:avLst/>
          </a:prstGeom>
        </p:spPr>
      </p:pic>
    </p:spTree>
    <p:extLst>
      <p:ext uri="{BB962C8B-B14F-4D97-AF65-F5344CB8AC3E}">
        <p14:creationId xmlns:p14="http://schemas.microsoft.com/office/powerpoint/2010/main" val="2358427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884043"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Régression logistique binaire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d’une régression logistique binaire en 2 dimensions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Trouver l’équation de la droite qui sépare les 2 classes</a:t>
            </a:r>
          </a:p>
        </p:txBody>
      </p:sp>
      <p:pic>
        <p:nvPicPr>
          <p:cNvPr id="14" name="Image 13" descr="Une image contenant lumière&#10;&#10;Description générée automatiquement">
            <a:extLst>
              <a:ext uri="{FF2B5EF4-FFF2-40B4-BE49-F238E27FC236}">
                <a16:creationId xmlns:a16="http://schemas.microsoft.com/office/drawing/2014/main" id="{D2801F97-9BFA-46F7-BB58-D707E3A09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14507"/>
            <a:ext cx="3314910" cy="3212519"/>
          </a:xfrm>
          <a:prstGeom prst="rect">
            <a:avLst/>
          </a:prstGeom>
        </p:spPr>
      </p:pic>
    </p:spTree>
    <p:extLst>
      <p:ext uri="{BB962C8B-B14F-4D97-AF65-F5344CB8AC3E}">
        <p14:creationId xmlns:p14="http://schemas.microsoft.com/office/powerpoint/2010/main" val="42182128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4030347"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Classification bayésienne naïve</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Hypothèse : indépendance des variables</a:t>
            </a:r>
          </a:p>
          <a:p>
            <a:pPr>
              <a:lnSpc>
                <a:spcPct val="150000"/>
              </a:lnSpc>
              <a:buClr>
                <a:srgbClr val="00A69C"/>
              </a:buClr>
            </a:pPr>
            <a:r>
              <a:rPr lang="fr-FR" sz="1200" dirty="0">
                <a:latin typeface="Arial" panose="020B0604020202020204" pitchFamily="34" charset="0"/>
                <a:cs typeface="Arial" panose="020B0604020202020204" pitchFamily="34" charset="0"/>
              </a:rPr>
              <a:t>Théorie de Bayes (Probabilités)</a:t>
            </a:r>
          </a:p>
          <a:p>
            <a:pPr>
              <a:lnSpc>
                <a:spcPct val="150000"/>
              </a:lnSpc>
              <a:buClr>
                <a:srgbClr val="00A69C"/>
              </a:buClr>
            </a:pPr>
            <a:r>
              <a:rPr lang="fr-FR" sz="1200" dirty="0">
                <a:latin typeface="Arial" panose="020B0604020202020204" pitchFamily="34" charset="0"/>
                <a:cs typeface="Arial" panose="020B0604020202020204" pitchFamily="34" charset="0"/>
              </a:rPr>
              <a:t>Pour un individu test x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Pour chaque classe, on calcule la probabilité</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qu’il appartienne à cette classe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Il est assigné à la classe de probabilité la plus élevée </a:t>
            </a:r>
          </a:p>
          <a:p>
            <a:pPr>
              <a:lnSpc>
                <a:spcPct val="150000"/>
              </a:lnSpc>
              <a:buClr>
                <a:srgbClr val="00A69C"/>
              </a:buClr>
            </a:pPr>
            <a:r>
              <a:rPr lang="fr-FR" sz="1200" dirty="0">
                <a:latin typeface="Arial" panose="020B0604020202020204" pitchFamily="34" charset="0"/>
                <a:cs typeface="Arial" panose="020B0604020202020204" pitchFamily="34" charset="0"/>
              </a:rPr>
              <a:t>Séparation non linéaire entre les classes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A2C292B8-46FF-4548-957F-C7976CA5B1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385" y="1660769"/>
            <a:ext cx="4243387" cy="2108200"/>
          </a:xfrm>
          <a:prstGeom prst="rect">
            <a:avLst/>
          </a:prstGeom>
        </p:spPr>
      </p:pic>
    </p:spTree>
    <p:extLst>
      <p:ext uri="{BB962C8B-B14F-4D97-AF65-F5344CB8AC3E}">
        <p14:creationId xmlns:p14="http://schemas.microsoft.com/office/powerpoint/2010/main" val="19101198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91330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Analyse discriminante Linéaire (LDA) et Quadratique (QDA)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414507"/>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LDA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Efficace si les variances à l’intérieur des différentes classes sont égales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Séparation linéaire entre les classes</a:t>
            </a:r>
          </a:p>
          <a:p>
            <a:pPr>
              <a:lnSpc>
                <a:spcPct val="150000"/>
              </a:lnSpc>
              <a:buClr>
                <a:srgbClr val="00A69C"/>
              </a:buClr>
            </a:pPr>
            <a:r>
              <a:rPr lang="fr-FR" sz="1200" dirty="0">
                <a:latin typeface="Arial" panose="020B0604020202020204" pitchFamily="34" charset="0"/>
                <a:cs typeface="Arial" panose="020B0604020202020204" pitchFamily="34" charset="0"/>
              </a:rPr>
              <a:t>QDA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Généralisation de la LDA lorsque les variances à l’intérieur des différentes classes sont non égales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Séparation quadratique entre les classes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010544" y="1414507"/>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LDA vs QDA</a:t>
            </a:r>
          </a:p>
        </p:txBody>
      </p:sp>
      <p:pic>
        <p:nvPicPr>
          <p:cNvPr id="14" name="Image 13">
            <a:extLst>
              <a:ext uri="{FF2B5EF4-FFF2-40B4-BE49-F238E27FC236}">
                <a16:creationId xmlns:a16="http://schemas.microsoft.com/office/drawing/2014/main" id="{4C5237DA-61CB-4EDE-A3B4-7AC9CE098A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4746" y="1815916"/>
            <a:ext cx="3066328" cy="2515700"/>
          </a:xfrm>
          <a:prstGeom prst="rect">
            <a:avLst/>
          </a:prstGeom>
        </p:spPr>
      </p:pic>
    </p:spTree>
    <p:extLst>
      <p:ext uri="{BB962C8B-B14F-4D97-AF65-F5344CB8AC3E}">
        <p14:creationId xmlns:p14="http://schemas.microsoft.com/office/powerpoint/2010/main" val="1221915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825521"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Analyse discriminante Linéaire (LDA) et Quadratique (QDA)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506257"/>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Réduction de dimension avec LDA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 ACP en mode supervisée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Calcul de nouvelles variables qui :</a:t>
            </a:r>
          </a:p>
          <a:p>
            <a:pPr marL="500634" lvl="3" indent="-171450">
              <a:lnSpc>
                <a:spcPct val="150000"/>
              </a:lnSpc>
              <a:buClr>
                <a:srgbClr val="00A69C"/>
              </a:buClr>
              <a:buSzPct val="100000"/>
              <a:buFont typeface="Courier New" panose="02070309020205020404" pitchFamily="49" charset="0"/>
              <a:buChar char="o"/>
            </a:pPr>
            <a:r>
              <a:rPr lang="fr-FR" sz="1100" dirty="0">
                <a:solidFill>
                  <a:schemeClr val="tx1"/>
                </a:solidFill>
                <a:latin typeface="Arial" panose="020B0604020202020204" pitchFamily="34" charset="0"/>
                <a:cs typeface="Arial" panose="020B0604020202020204" pitchFamily="34" charset="0"/>
              </a:rPr>
              <a:t>Maximisent la variance entre les classe</a:t>
            </a:r>
          </a:p>
          <a:p>
            <a:pPr marL="500634" lvl="3" indent="-171450">
              <a:lnSpc>
                <a:spcPct val="150000"/>
              </a:lnSpc>
              <a:buClr>
                <a:srgbClr val="00A69C"/>
              </a:buClr>
              <a:buSzPct val="100000"/>
              <a:buFont typeface="Courier New" panose="02070309020205020404" pitchFamily="49" charset="0"/>
              <a:buChar char="o"/>
            </a:pPr>
            <a:r>
              <a:rPr lang="fr-FR" sz="1200" dirty="0">
                <a:solidFill>
                  <a:schemeClr val="tx1"/>
                </a:solidFill>
                <a:latin typeface="Arial" panose="020B0604020202020204" pitchFamily="34" charset="0"/>
                <a:cs typeface="Arial" panose="020B0604020202020204" pitchFamily="34" charset="0"/>
              </a:rPr>
              <a:t>Minimisent la variance à l’intérieur des classes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4936488" y="1506257"/>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d’une réduction de dimension avec LDA de 2 dimensions à une dimension :</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4C102475-C862-4535-AA17-42C33F932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488" y="2041213"/>
            <a:ext cx="3675497" cy="1971286"/>
          </a:xfrm>
          <a:prstGeom prst="rect">
            <a:avLst/>
          </a:prstGeom>
        </p:spPr>
      </p:pic>
    </p:spTree>
    <p:extLst>
      <p:ext uri="{BB962C8B-B14F-4D97-AF65-F5344CB8AC3E}">
        <p14:creationId xmlns:p14="http://schemas.microsoft.com/office/powerpoint/2010/main" val="1037665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832837"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SVM (classification)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Binaire ou multi-classes</a:t>
            </a:r>
          </a:p>
          <a:p>
            <a:pPr>
              <a:lnSpc>
                <a:spcPct val="150000"/>
              </a:lnSpc>
              <a:buClr>
                <a:srgbClr val="00A69C"/>
              </a:buClr>
            </a:pPr>
            <a:r>
              <a:rPr lang="fr-FR" sz="1200" dirty="0">
                <a:latin typeface="Arial" panose="020B0604020202020204" pitchFamily="34" charset="0"/>
                <a:cs typeface="Arial" panose="020B0604020202020204" pitchFamily="34" charset="0"/>
              </a:rPr>
              <a:t>Séparation linéaire ou non linéaire</a:t>
            </a:r>
          </a:p>
          <a:p>
            <a:pPr>
              <a:lnSpc>
                <a:spcPct val="150000"/>
              </a:lnSpc>
              <a:buClr>
                <a:srgbClr val="00A69C"/>
              </a:buClr>
            </a:pPr>
            <a:r>
              <a:rPr lang="fr-FR" sz="1200" dirty="0">
                <a:latin typeface="Arial" panose="020B0604020202020204" pitchFamily="34" charset="0"/>
                <a:cs typeface="Arial" panose="020B0604020202020204" pitchFamily="34" charset="0"/>
              </a:rPr>
              <a:t>Dans le cas d’une classification linéaire binaire : Chercher un hyperplan qui sépare les 2 classes et dont la marge avec les 2 classes est maximale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d’une classification linéaire binaire</a:t>
            </a:r>
            <a:br>
              <a:rPr lang="fr-FR" sz="1200" dirty="0">
                <a:latin typeface="Arial" panose="020B0604020202020204" pitchFamily="34" charset="0"/>
                <a:cs typeface="Arial" panose="020B0604020202020204" pitchFamily="34" charset="0"/>
              </a:rPr>
            </a:br>
            <a:r>
              <a:rPr lang="fr-FR" sz="1200" dirty="0">
                <a:latin typeface="Arial" panose="020B0604020202020204" pitchFamily="34" charset="0"/>
                <a:cs typeface="Arial" panose="020B0604020202020204" pitchFamily="34" charset="0"/>
              </a:rPr>
              <a:t>en 2 dimensions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50A91D2E-57B0-4905-97BE-9F854DDF3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920" y="1907030"/>
            <a:ext cx="3028088" cy="2897725"/>
          </a:xfrm>
          <a:prstGeom prst="rect">
            <a:avLst/>
          </a:prstGeom>
        </p:spPr>
      </p:pic>
    </p:spTree>
    <p:extLst>
      <p:ext uri="{BB962C8B-B14F-4D97-AF65-F5344CB8AC3E}">
        <p14:creationId xmlns:p14="http://schemas.microsoft.com/office/powerpoint/2010/main" val="23017571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840152"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SVM (classification)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Dans le cas d’une classification non -linéaire binaire :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Transformer les variables via des méthodes de noyau (kernel) pour rendre la séparabilité linéaire entre les classes possible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4905612"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d’une classification non linéaire binaire en 2 dimensions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912E6C8D-C707-4615-BF69-0FFBA0EB98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87" b="4884"/>
          <a:stretch/>
        </p:blipFill>
        <p:spPr>
          <a:xfrm>
            <a:off x="5177209" y="1907031"/>
            <a:ext cx="3051484" cy="2450606"/>
          </a:xfrm>
          <a:prstGeom prst="rect">
            <a:avLst/>
          </a:prstGeom>
        </p:spPr>
      </p:pic>
    </p:spTree>
    <p:extLst>
      <p:ext uri="{BB962C8B-B14F-4D97-AF65-F5344CB8AC3E}">
        <p14:creationId xmlns:p14="http://schemas.microsoft.com/office/powerpoint/2010/main" val="1113169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862097"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t>
            </a:r>
            <a:r>
              <a:rPr lang="fr-FR" sz="2400" b="1" dirty="0" err="1">
                <a:solidFill>
                  <a:srgbClr val="00A69C"/>
                </a:solidFill>
                <a:latin typeface="Arial" panose="020B0604020202020204" pitchFamily="34" charset="0"/>
                <a:cs typeface="Arial" panose="020B0604020202020204" pitchFamily="34" charset="0"/>
              </a:rPr>
              <a:t>OneR</a:t>
            </a:r>
            <a:r>
              <a:rPr lang="fr-FR" sz="2400" b="1" dirty="0">
                <a:solidFill>
                  <a:srgbClr val="00A69C"/>
                </a:solidFill>
                <a:latin typeface="Arial" panose="020B0604020202020204" pitchFamily="34" charset="0"/>
                <a:cs typeface="Arial" panose="020B0604020202020204" pitchFamily="34" charset="0"/>
              </a:rPr>
              <a:t> (One Rule)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S’applique sur les variables </a:t>
            </a:r>
            <a:r>
              <a:rPr lang="fr-FR" sz="1200" dirty="0">
                <a:solidFill>
                  <a:srgbClr val="00A39B"/>
                </a:solidFill>
                <a:latin typeface="Arial" panose="020B0604020202020204" pitchFamily="34" charset="0"/>
                <a:cs typeface="Arial" panose="020B0604020202020204" pitchFamily="34" charset="0"/>
              </a:rPr>
              <a:t>qualitatives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Discrétiser les variables </a:t>
            </a:r>
            <a:r>
              <a:rPr lang="fr-FR" dirty="0">
                <a:solidFill>
                  <a:srgbClr val="00A39B"/>
                </a:solidFill>
                <a:latin typeface="Arial" panose="020B0604020202020204" pitchFamily="34" charset="0"/>
                <a:cs typeface="Arial" panose="020B0604020202020204" pitchFamily="34" charset="0"/>
              </a:rPr>
              <a:t>quantitatives</a:t>
            </a:r>
          </a:p>
          <a:p>
            <a:pPr>
              <a:lnSpc>
                <a:spcPct val="150000"/>
              </a:lnSpc>
              <a:buClr>
                <a:srgbClr val="00A69C"/>
              </a:buClr>
            </a:pPr>
            <a:r>
              <a:rPr lang="fr-FR" sz="1200" dirty="0">
                <a:latin typeface="Arial" panose="020B0604020202020204" pitchFamily="34" charset="0"/>
                <a:cs typeface="Arial" panose="020B0604020202020204" pitchFamily="34" charset="0"/>
              </a:rPr>
              <a:t>Technique de règle unique de regroupement</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Pour chaque variable, on construit une règle (IF THEN) pour déterminer la classe selon les valeurs prises par la variable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On sélectionne la règle de décision générant le moins d’erreurs de classification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4" name="Image 13" descr="Une image contenant table&#10;&#10;Description générée automatiquement">
            <a:extLst>
              <a:ext uri="{FF2B5EF4-FFF2-40B4-BE49-F238E27FC236}">
                <a16:creationId xmlns:a16="http://schemas.microsoft.com/office/drawing/2014/main" id="{AA6937DA-3293-4105-B36C-BA5270088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544" y="1727031"/>
            <a:ext cx="3524742" cy="2476846"/>
          </a:xfrm>
          <a:prstGeom prst="rect">
            <a:avLst/>
          </a:prstGeom>
        </p:spPr>
      </p:pic>
    </p:spTree>
    <p:extLst>
      <p:ext uri="{BB962C8B-B14F-4D97-AF65-F5344CB8AC3E}">
        <p14:creationId xmlns:p14="http://schemas.microsoft.com/office/powerpoint/2010/main" val="28038068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993771"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t>
            </a:r>
            <a:r>
              <a:rPr lang="fr-FR" sz="2400" b="1" dirty="0" err="1">
                <a:solidFill>
                  <a:srgbClr val="00A69C"/>
                </a:solidFill>
                <a:latin typeface="Arial" panose="020B0604020202020204" pitchFamily="34" charset="0"/>
                <a:cs typeface="Arial" panose="020B0604020202020204" pitchFamily="34" charset="0"/>
              </a:rPr>
              <a:t>OneR</a:t>
            </a:r>
            <a:r>
              <a:rPr lang="fr-FR" sz="2400" b="1" dirty="0">
                <a:solidFill>
                  <a:srgbClr val="00A69C"/>
                </a:solidFill>
                <a:latin typeface="Arial" panose="020B0604020202020204" pitchFamily="34" charset="0"/>
                <a:cs typeface="Arial" panose="020B0604020202020204" pitchFamily="34" charset="0"/>
              </a:rPr>
              <a:t> (One Rule)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Table de fréquence pour chaque variable :</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ts val="800"/>
                  </a:lnSpc>
                  <a:spcAft>
                    <a:spcPts val="1800"/>
                  </a:spcAft>
                  <a:buClr>
                    <a:schemeClr val="accent4"/>
                  </a:buClr>
                  <a:buSzPct val="100000"/>
                </a:pPr>
                <a:r>
                  <a:rPr lang="fr-FR" dirty="0">
                    <a:latin typeface="Arial" panose="020B0604020202020204" pitchFamily="34" charset="0"/>
                    <a:cs typeface="Arial" panose="020B0604020202020204" pitchFamily="34" charset="0"/>
                  </a:rPr>
                  <a:t>Taux d’erreur :</a:t>
                </a:r>
              </a:p>
              <a:p>
                <a:pPr marL="336042" lvl="3" indent="-171450">
                  <a:lnSpc>
                    <a:spcPts val="800"/>
                  </a:lnSpc>
                  <a:spcAft>
                    <a:spcPts val="1800"/>
                  </a:spcAft>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Outlook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4</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336042" lvl="3" indent="-171450">
                  <a:lnSpc>
                    <a:spcPts val="800"/>
                  </a:lnSpc>
                  <a:spcAft>
                    <a:spcPts val="1800"/>
                  </a:spcAft>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Temp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5</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336042" lvl="3" indent="-171450">
                  <a:lnSpc>
                    <a:spcPts val="800"/>
                  </a:lnSpc>
                  <a:spcAft>
                    <a:spcPts val="1800"/>
                  </a:spcAft>
                  <a:buClr>
                    <a:schemeClr val="accent4"/>
                  </a:buClr>
                  <a:buSzPct val="100000"/>
                  <a:buFont typeface="Wingdings" panose="05000000000000000000" pitchFamily="2" charset="2"/>
                  <a:buChar char="§"/>
                </a:pPr>
                <a:r>
                  <a:rPr lang="fr-FR" sz="1100" dirty="0" err="1">
                    <a:latin typeface="Arial" panose="020B0604020202020204" pitchFamily="34" charset="0"/>
                    <a:cs typeface="Arial" panose="020B0604020202020204" pitchFamily="34" charset="0"/>
                  </a:rPr>
                  <a:t>Humidity</a:t>
                </a:r>
                <a:r>
                  <a:rPr lang="fr-FR" sz="1100" dirty="0">
                    <a:latin typeface="Arial" panose="020B0604020202020204" pitchFamily="34" charset="0"/>
                    <a:cs typeface="Arial" panose="020B0604020202020204" pitchFamily="34" charset="0"/>
                  </a:rPr>
                  <a:t>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4</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336042" lvl="3" indent="-171450">
                  <a:lnSpc>
                    <a:spcPts val="800"/>
                  </a:lnSpc>
                  <a:spcAft>
                    <a:spcPts val="1800"/>
                  </a:spcAft>
                  <a:buClr>
                    <a:schemeClr val="accent4"/>
                  </a:buClr>
                  <a:buSzPct val="100000"/>
                  <a:buFont typeface="Wingdings" panose="05000000000000000000" pitchFamily="2" charset="2"/>
                  <a:buChar char="§"/>
                </a:pPr>
                <a:r>
                  <a:rPr lang="fr-FR" sz="1100" dirty="0" err="1">
                    <a:latin typeface="Arial" panose="020B0604020202020204" pitchFamily="34" charset="0"/>
                    <a:cs typeface="Arial" panose="020B0604020202020204" pitchFamily="34" charset="0"/>
                  </a:rPr>
                  <a:t>Windy</a:t>
                </a:r>
                <a:r>
                  <a:rPr lang="fr-FR" sz="1100" dirty="0">
                    <a:latin typeface="Arial" panose="020B0604020202020204" pitchFamily="34" charset="0"/>
                    <a:cs typeface="Arial" panose="020B0604020202020204" pitchFamily="34" charset="0"/>
                  </a:rPr>
                  <a:t>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5</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164592" lvl="1">
                  <a:lnSpc>
                    <a:spcPts val="800"/>
                  </a:lnSpc>
                  <a:spcAft>
                    <a:spcPts val="1800"/>
                  </a:spcAft>
                  <a:buClr>
                    <a:schemeClr val="accent4"/>
                  </a:buClr>
                  <a:buSzPct val="100000"/>
                </a:pPr>
                <a:r>
                  <a:rPr lang="fr-FR" dirty="0">
                    <a:latin typeface="Arial" panose="020B0604020202020204" pitchFamily="34" charset="0"/>
                    <a:cs typeface="Arial" panose="020B0604020202020204" pitchFamily="34" charset="0"/>
                  </a:rPr>
                  <a:t>Règle de décision sélectionnée </a:t>
                </a:r>
                <a:r>
                  <a:rPr lang="fr-FR" sz="1400" dirty="0">
                    <a:latin typeface="Arial" panose="020B0604020202020204" pitchFamily="34" charset="0"/>
                  </a:rPr>
                  <a:t>:</a:t>
                </a:r>
                <a:endParaRPr lang="fr-FR" sz="1200"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mc:Choice>
        <mc:Fallback xmlns="">
          <p:sp>
            <p:nvSpPr>
              <p:cNvPr id="13" name="Text Placeholder 7">
                <a:extLst>
                  <a:ext uri="{FF2B5EF4-FFF2-40B4-BE49-F238E27FC236}">
                    <a16:creationId xmlns:a16="http://schemas.microsoft.com/office/drawing/2014/main" id="{08FACC19-38BE-4F76-990D-B6BDFDCF2905}"/>
                  </a:ext>
                </a:extLst>
              </p:cNvPr>
              <p:cNvSpPr txBox="1">
                <a:spLocks noRot="1" noChangeAspect="1" noMove="1" noResize="1" noEditPoints="1" noAdjustHandles="1" noChangeArrowheads="1" noChangeShapeType="1" noTextEdit="1"/>
              </p:cNvSpPr>
              <p:nvPr/>
            </p:nvSpPr>
            <p:spPr>
              <a:xfrm>
                <a:off x="5219121" y="1325622"/>
                <a:ext cx="3594679" cy="1435672"/>
              </a:xfrm>
              <a:prstGeom prst="rect">
                <a:avLst/>
              </a:prstGeom>
              <a:blipFill>
                <a:blip r:embed="rId3"/>
                <a:stretch>
                  <a:fillRect l="-2105" t="-8772" b="-30702"/>
                </a:stretch>
              </a:blipFill>
            </p:spPr>
            <p:txBody>
              <a:bodyPr/>
              <a:lstStyle/>
              <a:p>
                <a:r>
                  <a:rPr lang="fr-FR">
                    <a:noFill/>
                  </a:rPr>
                  <a:t> </a:t>
                </a:r>
              </a:p>
            </p:txBody>
          </p:sp>
        </mc:Fallback>
      </mc:AlternateContent>
      <p:pic>
        <p:nvPicPr>
          <p:cNvPr id="15" name="Image 14" descr="Une image contenant table&#10;&#10;Description générée automatiquement">
            <a:extLst>
              <a:ext uri="{FF2B5EF4-FFF2-40B4-BE49-F238E27FC236}">
                <a16:creationId xmlns:a16="http://schemas.microsoft.com/office/drawing/2014/main" id="{A6203073-177C-47D6-A428-2EB707FF0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21" y="1816100"/>
            <a:ext cx="3705117" cy="2326809"/>
          </a:xfrm>
          <a:prstGeom prst="rect">
            <a:avLst/>
          </a:prstGeom>
        </p:spPr>
      </p:pic>
      <p:pic>
        <p:nvPicPr>
          <p:cNvPr id="16" name="Image 15" descr="Une image contenant table&#10;&#10;Description générée automatiquement">
            <a:extLst>
              <a:ext uri="{FF2B5EF4-FFF2-40B4-BE49-F238E27FC236}">
                <a16:creationId xmlns:a16="http://schemas.microsoft.com/office/drawing/2014/main" id="{C9C2AA24-166D-40D7-9DAA-60E917398DC1}"/>
              </a:ext>
            </a:extLst>
          </p:cNvPr>
          <p:cNvPicPr>
            <a:picLocks noChangeAspect="1"/>
          </p:cNvPicPr>
          <p:nvPr/>
        </p:nvPicPr>
        <p:blipFill rotWithShape="1">
          <a:blip r:embed="rId5">
            <a:extLst>
              <a:ext uri="{28A0092B-C50C-407E-A947-70E740481C1C}">
                <a14:useLocalDpi xmlns:a14="http://schemas.microsoft.com/office/drawing/2010/main" val="0"/>
              </a:ext>
            </a:extLst>
          </a:blip>
          <a:srcRect t="5044" b="-1"/>
          <a:stretch/>
        </p:blipFill>
        <p:spPr>
          <a:xfrm>
            <a:off x="5288789" y="3198259"/>
            <a:ext cx="2453130" cy="1640516"/>
          </a:xfrm>
          <a:prstGeom prst="rect">
            <a:avLst/>
          </a:prstGeom>
        </p:spPr>
      </p:pic>
    </p:spTree>
    <p:extLst>
      <p:ext uri="{BB962C8B-B14F-4D97-AF65-F5344CB8AC3E}">
        <p14:creationId xmlns:p14="http://schemas.microsoft.com/office/powerpoint/2010/main" val="25184743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942565"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Arbre de décision (1/3)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supervisées</a:t>
            </a:r>
          </a:p>
          <a:p>
            <a:pPr>
              <a:lnSpc>
                <a:spcPct val="150000"/>
              </a:lnSpc>
              <a:buClr>
                <a:srgbClr val="00A69C"/>
              </a:buClr>
            </a:pPr>
            <a:r>
              <a:rPr lang="fr-FR" sz="1200" dirty="0">
                <a:latin typeface="Arial" panose="020B0604020202020204" pitchFamily="34" charset="0"/>
                <a:cs typeface="Arial" panose="020B0604020202020204" pitchFamily="34" charset="0"/>
              </a:rPr>
              <a:t>Lisible par l’humain</a:t>
            </a:r>
          </a:p>
          <a:p>
            <a:pPr>
              <a:lnSpc>
                <a:spcPct val="150000"/>
              </a:lnSpc>
              <a:buClr>
                <a:srgbClr val="00A69C"/>
              </a:buClr>
            </a:pPr>
            <a:r>
              <a:rPr lang="fr-FR" sz="1200" dirty="0">
                <a:latin typeface="Arial" panose="020B0604020202020204" pitchFamily="34" charset="0"/>
                <a:cs typeface="Arial" panose="020B0604020202020204" pitchFamily="34" charset="0"/>
              </a:rPr>
              <a:t>Etablissement des frontières dans l’espace des variables pour la prise de décision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Découpage de l’ensemble de données en sous-ensemble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Chaque sous-ensemble est représenté par la classe majoritaire (classification) ou par la moyenne de la quantité à prédire (régression)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Algorithme récursif</a:t>
            </a: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Composants de l’arbre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Nœuds : représente le critère de découpage</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Feuilles : classe ou quantité du sous-ensemble</a:t>
            </a: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Hyperparamètre : profondeur de l’arbre</a:t>
            </a: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On peut calculer l’importance de chaque variable</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5751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4412308"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1.1.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b="1" dirty="0">
                <a:solidFill>
                  <a:srgbClr val="323232"/>
                </a:solidFill>
                <a:latin typeface="Arial" panose="020B0604020202020204" pitchFamily="34" charset="0"/>
                <a:cs typeface="Arial" panose="020B0604020202020204" pitchFamily="34" charset="0"/>
              </a:rPr>
              <a:t>La data visualisation </a:t>
            </a:r>
            <a:r>
              <a:rPr lang="fr-FR" sz="1200" dirty="0">
                <a:solidFill>
                  <a:srgbClr val="323232"/>
                </a:solidFill>
                <a:latin typeface="Arial" panose="020B0604020202020204" pitchFamily="34" charset="0"/>
                <a:cs typeface="Arial" panose="020B0604020202020204" pitchFamily="34" charset="0"/>
              </a:rPr>
              <a:t>permet une collaboration cérébrale gauche et droite </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Quelle est l’avantage de la data visualisation ?</a:t>
            </a:r>
          </a:p>
        </p:txBody>
      </p:sp>
      <p:pic>
        <p:nvPicPr>
          <p:cNvPr id="35" name="Image 34">
            <a:extLst>
              <a:ext uri="{FF2B5EF4-FFF2-40B4-BE49-F238E27FC236}">
                <a16:creationId xmlns:a16="http://schemas.microsoft.com/office/drawing/2014/main" id="{ADF431B5-CE8B-4967-A2AB-F040D9ABE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3245" y="1311275"/>
            <a:ext cx="4241800" cy="2839948"/>
          </a:xfrm>
          <a:prstGeom prst="rect">
            <a:avLst/>
          </a:prstGeom>
        </p:spPr>
      </p:pic>
      <p:sp>
        <p:nvSpPr>
          <p:cNvPr id="36" name="Espace réservé du contenu 5">
            <a:extLst>
              <a:ext uri="{FF2B5EF4-FFF2-40B4-BE49-F238E27FC236}">
                <a16:creationId xmlns:a16="http://schemas.microsoft.com/office/drawing/2014/main" id="{B94DD7C6-605A-4F02-8897-E6D5CFA2C334}"/>
              </a:ext>
            </a:extLst>
          </p:cNvPr>
          <p:cNvSpPr txBox="1">
            <a:spLocks/>
          </p:cNvSpPr>
          <p:nvPr/>
        </p:nvSpPr>
        <p:spPr>
          <a:xfrm>
            <a:off x="977321" y="1817031"/>
            <a:ext cx="1996421" cy="287788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Lucida Sans Unicode" pitchFamily="34" charset="0"/>
              <a:buNone/>
            </a:pPr>
            <a:r>
              <a:rPr lang="fr-FR" sz="1200" dirty="0">
                <a:latin typeface="Arial" panose="020B0604020202020204" pitchFamily="34" charset="0"/>
                <a:cs typeface="Arial" panose="020B0604020202020204" pitchFamily="34" charset="0"/>
              </a:rPr>
              <a:t>La gauche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Logique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Numérique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Langage</a:t>
            </a:r>
          </a:p>
        </p:txBody>
      </p:sp>
      <p:sp>
        <p:nvSpPr>
          <p:cNvPr id="37" name="Espace réservé du contenu 5">
            <a:extLst>
              <a:ext uri="{FF2B5EF4-FFF2-40B4-BE49-F238E27FC236}">
                <a16:creationId xmlns:a16="http://schemas.microsoft.com/office/drawing/2014/main" id="{DFEB338A-B52F-48E4-9F3B-15CFA0B2004C}"/>
              </a:ext>
            </a:extLst>
          </p:cNvPr>
          <p:cNvSpPr txBox="1">
            <a:spLocks/>
          </p:cNvSpPr>
          <p:nvPr/>
        </p:nvSpPr>
        <p:spPr>
          <a:xfrm>
            <a:off x="2774660" y="1817031"/>
            <a:ext cx="1996421" cy="287788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Lucida Sans Unicode" pitchFamily="34" charset="0"/>
              <a:buNone/>
            </a:pPr>
            <a:r>
              <a:rPr lang="fr-FR" sz="1200" dirty="0">
                <a:latin typeface="Arial" panose="020B0604020202020204" pitchFamily="34" charset="0"/>
                <a:cs typeface="Arial" panose="020B0604020202020204" pitchFamily="34" charset="0"/>
              </a:rPr>
              <a:t>La droite </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Symbole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Image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Couleur</a:t>
            </a:r>
          </a:p>
        </p:txBody>
      </p:sp>
    </p:spTree>
    <p:extLst>
      <p:ext uri="{BB962C8B-B14F-4D97-AF65-F5344CB8AC3E}">
        <p14:creationId xmlns:p14="http://schemas.microsoft.com/office/powerpoint/2010/main" val="20255391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978416"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Arbre de décision (2/3)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1 : classification</a:t>
            </a: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Arbre de décision de profondeur 2</a:t>
            </a:r>
          </a:p>
        </p:txBody>
      </p:sp>
      <p:pic>
        <p:nvPicPr>
          <p:cNvPr id="14" name="Image 13">
            <a:extLst>
              <a:ext uri="{FF2B5EF4-FFF2-40B4-BE49-F238E27FC236}">
                <a16:creationId xmlns:a16="http://schemas.microsoft.com/office/drawing/2014/main" id="{5892C96F-ACD2-46B4-A2FD-DE94CA729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54" y="1727031"/>
            <a:ext cx="3446318" cy="2657033"/>
          </a:xfrm>
          <a:prstGeom prst="rect">
            <a:avLst/>
          </a:prstGeom>
        </p:spPr>
      </p:pic>
      <p:pic>
        <p:nvPicPr>
          <p:cNvPr id="15" name="Image 14">
            <a:extLst>
              <a:ext uri="{FF2B5EF4-FFF2-40B4-BE49-F238E27FC236}">
                <a16:creationId xmlns:a16="http://schemas.microsoft.com/office/drawing/2014/main" id="{CABB2A3C-D29D-4EFE-A60B-8B5806924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8997" y="1699680"/>
            <a:ext cx="3248749" cy="2520280"/>
          </a:xfrm>
          <a:prstGeom prst="rect">
            <a:avLst/>
          </a:prstGeom>
        </p:spPr>
      </p:pic>
    </p:spTree>
    <p:extLst>
      <p:ext uri="{BB962C8B-B14F-4D97-AF65-F5344CB8AC3E}">
        <p14:creationId xmlns:p14="http://schemas.microsoft.com/office/powerpoint/2010/main" val="958798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4155335"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Arbre de décision (3/3)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1 : régression</a:t>
            </a: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Arbre de décision de profondeur 2</a:t>
            </a:r>
          </a:p>
        </p:txBody>
      </p:sp>
      <p:pic>
        <p:nvPicPr>
          <p:cNvPr id="16" name="Image 15">
            <a:extLst>
              <a:ext uri="{FF2B5EF4-FFF2-40B4-BE49-F238E27FC236}">
                <a16:creationId xmlns:a16="http://schemas.microsoft.com/office/drawing/2014/main" id="{EFFF8A63-6F55-4DF9-9A16-FE8F49AD44D3}"/>
              </a:ext>
            </a:extLst>
          </p:cNvPr>
          <p:cNvPicPr>
            <a:picLocks noChangeAspect="1"/>
          </p:cNvPicPr>
          <p:nvPr/>
        </p:nvPicPr>
        <p:blipFill>
          <a:blip r:embed="rId3"/>
          <a:stretch>
            <a:fillRect/>
          </a:stretch>
        </p:blipFill>
        <p:spPr>
          <a:xfrm>
            <a:off x="756254" y="1631149"/>
            <a:ext cx="3757854" cy="3037810"/>
          </a:xfrm>
          <a:prstGeom prst="rect">
            <a:avLst/>
          </a:prstGeom>
        </p:spPr>
      </p:pic>
      <p:pic>
        <p:nvPicPr>
          <p:cNvPr id="17" name="Image 16">
            <a:extLst>
              <a:ext uri="{FF2B5EF4-FFF2-40B4-BE49-F238E27FC236}">
                <a16:creationId xmlns:a16="http://schemas.microsoft.com/office/drawing/2014/main" id="{3F6767A0-B924-4738-8E3B-A7526DE7FEE3}"/>
              </a:ext>
            </a:extLst>
          </p:cNvPr>
          <p:cNvPicPr>
            <a:picLocks noChangeAspect="1"/>
          </p:cNvPicPr>
          <p:nvPr/>
        </p:nvPicPr>
        <p:blipFill>
          <a:blip r:embed="rId4"/>
          <a:stretch>
            <a:fillRect/>
          </a:stretch>
        </p:blipFill>
        <p:spPr>
          <a:xfrm>
            <a:off x="5042318" y="1699680"/>
            <a:ext cx="3742905" cy="2520280"/>
          </a:xfrm>
          <a:prstGeom prst="rect">
            <a:avLst/>
          </a:prstGeom>
        </p:spPr>
      </p:pic>
    </p:spTree>
    <p:extLst>
      <p:ext uri="{BB962C8B-B14F-4D97-AF65-F5344CB8AC3E}">
        <p14:creationId xmlns:p14="http://schemas.microsoft.com/office/powerpoint/2010/main" val="30470520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414739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Forêts aléatoires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supervisées</a:t>
            </a:r>
          </a:p>
          <a:p>
            <a:pPr>
              <a:lnSpc>
                <a:spcPct val="150000"/>
              </a:lnSpc>
              <a:buClr>
                <a:srgbClr val="00A69C"/>
              </a:buClr>
            </a:pPr>
            <a:r>
              <a:rPr lang="fr-FR" sz="1200" dirty="0">
                <a:latin typeface="Arial" panose="020B0604020202020204" pitchFamily="34" charset="0"/>
                <a:cs typeface="Arial" panose="020B0604020202020204" pitchFamily="34" charset="0"/>
              </a:rPr>
              <a:t>Méthode d’ensemble : entraînement d’un groupe d’arbres de décision </a:t>
            </a:r>
            <a:r>
              <a:rPr lang="fr-FR" sz="1200" dirty="0">
                <a:solidFill>
                  <a:srgbClr val="00A39B"/>
                </a:solidFill>
                <a:latin typeface="Arial" panose="020B0604020202020204" pitchFamily="34" charset="0"/>
                <a:cs typeface="Arial" panose="020B0604020202020204" pitchFamily="34" charset="0"/>
              </a:rPr>
              <a:t>parallèlement</a:t>
            </a:r>
            <a:r>
              <a:rPr lang="fr-FR" sz="1200" dirty="0">
                <a:latin typeface="Arial" panose="020B0604020202020204" pitchFamily="34" charset="0"/>
                <a:cs typeface="Arial" panose="020B0604020202020204" pitchFamily="34" charset="0"/>
              </a:rPr>
              <a:t> </a:t>
            </a:r>
          </a:p>
          <a:p>
            <a:pPr>
              <a:lnSpc>
                <a:spcPct val="150000"/>
              </a:lnSpc>
              <a:buClr>
                <a:srgbClr val="00A69C"/>
              </a:buClr>
            </a:pPr>
            <a:r>
              <a:rPr lang="fr-FR" sz="1200" dirty="0">
                <a:latin typeface="Arial" panose="020B0604020202020204" pitchFamily="34" charset="0"/>
                <a:cs typeface="Arial" panose="020B0604020202020204" pitchFamily="34" charset="0"/>
              </a:rPr>
              <a:t>Aléatoire : chaque arbre s’entraîne sur un sous-ensemble aléatoire </a:t>
            </a:r>
            <a:r>
              <a:rPr lang="fr-FR" sz="1200" dirty="0">
                <a:solidFill>
                  <a:srgbClr val="00A39B"/>
                </a:solidFill>
                <a:latin typeface="Arial" panose="020B0604020202020204" pitchFamily="34" charset="0"/>
                <a:cs typeface="Arial" panose="020B0604020202020204" pitchFamily="34" charset="0"/>
              </a:rPr>
              <a:t>d’individus</a:t>
            </a:r>
            <a:r>
              <a:rPr lang="fr-FR" sz="1200" dirty="0">
                <a:latin typeface="Arial" panose="020B0604020202020204" pitchFamily="34" charset="0"/>
                <a:cs typeface="Arial" panose="020B0604020202020204" pitchFamily="34" charset="0"/>
              </a:rPr>
              <a:t> et de </a:t>
            </a:r>
            <a:r>
              <a:rPr lang="fr-FR" sz="1200" dirty="0">
                <a:solidFill>
                  <a:srgbClr val="00A39B"/>
                </a:solidFill>
                <a:latin typeface="Arial" panose="020B0604020202020204" pitchFamily="34" charset="0"/>
                <a:cs typeface="Arial" panose="020B0604020202020204" pitchFamily="34" charset="0"/>
              </a:rPr>
              <a:t>variables</a:t>
            </a:r>
          </a:p>
          <a:p>
            <a:pPr>
              <a:lnSpc>
                <a:spcPct val="150000"/>
              </a:lnSpc>
              <a:buClr>
                <a:srgbClr val="00A69C"/>
              </a:buClr>
            </a:pPr>
            <a:r>
              <a:rPr lang="fr-FR" sz="1200" dirty="0">
                <a:latin typeface="Arial" panose="020B0604020202020204" pitchFamily="34" charset="0"/>
                <a:cs typeface="Arial" panose="020B0604020202020204" pitchFamily="34" charset="0"/>
              </a:rPr>
              <a:t>Hyperparamètres :</a:t>
            </a:r>
          </a:p>
          <a:p>
            <a:pPr marL="164592" lvl="1">
              <a:lnSpc>
                <a:spcPct val="150000"/>
              </a:lnSpc>
              <a:buClr>
                <a:srgbClr val="00A69C"/>
              </a:buClr>
              <a:buSzPct val="100000"/>
            </a:pPr>
            <a:r>
              <a:rPr lang="fr-FR" dirty="0">
                <a:latin typeface="Arial" panose="020B0604020202020204" pitchFamily="34" charset="0"/>
                <a:cs typeface="Arial" panose="020B0604020202020204" pitchFamily="34" charset="0"/>
              </a:rPr>
              <a:t>Nombre d’arbres de décision</a:t>
            </a:r>
          </a:p>
          <a:p>
            <a:pPr marL="164592" lvl="1">
              <a:lnSpc>
                <a:spcPct val="150000"/>
              </a:lnSpc>
              <a:buClr>
                <a:srgbClr val="00A69C"/>
              </a:buClr>
              <a:buSzPct val="100000"/>
            </a:pPr>
            <a:r>
              <a:rPr lang="fr-FR" dirty="0">
                <a:latin typeface="Arial" panose="020B0604020202020204" pitchFamily="34" charset="0"/>
                <a:cs typeface="Arial" panose="020B0604020202020204" pitchFamily="34" charset="0"/>
              </a:rPr>
              <a:t>Profondeur des arbres de décision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010545" y="1325622"/>
            <a:ext cx="3803256"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Exemple d’entraînement d’un arbre de décision</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d’une forêt aléatoire :</a:t>
            </a: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p:txBody>
      </p:sp>
      <p:pic>
        <p:nvPicPr>
          <p:cNvPr id="9" name="Image 8">
            <a:extLst>
              <a:ext uri="{FF2B5EF4-FFF2-40B4-BE49-F238E27FC236}">
                <a16:creationId xmlns:a16="http://schemas.microsoft.com/office/drawing/2014/main" id="{A4BA02FB-ED0A-6070-08BA-BC6B59F147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885247" y="1976702"/>
            <a:ext cx="3928554" cy="2512569"/>
          </a:xfrm>
          <a:custGeom>
            <a:avLst/>
            <a:gdLst>
              <a:gd name="connsiteX0" fmla="*/ 0 w 3713256"/>
              <a:gd name="connsiteY0" fmla="*/ 0 h 2374872"/>
              <a:gd name="connsiteX1" fmla="*/ 3713256 w 3713256"/>
              <a:gd name="connsiteY1" fmla="*/ 0 h 2374872"/>
              <a:gd name="connsiteX2" fmla="*/ 3713256 w 3713256"/>
              <a:gd name="connsiteY2" fmla="*/ 1848105 h 2374872"/>
              <a:gd name="connsiteX3" fmla="*/ 2074447 w 3713256"/>
              <a:gd name="connsiteY3" fmla="*/ 1848105 h 2374872"/>
              <a:gd name="connsiteX4" fmla="*/ 2074447 w 3713256"/>
              <a:gd name="connsiteY4" fmla="*/ 2374872 h 2374872"/>
              <a:gd name="connsiteX5" fmla="*/ 0 w 3713256"/>
              <a:gd name="connsiteY5" fmla="*/ 2374872 h 2374872"/>
              <a:gd name="connsiteX6" fmla="*/ 0 w 3713256"/>
              <a:gd name="connsiteY6" fmla="*/ 0 h 23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3256" h="2374872">
                <a:moveTo>
                  <a:pt x="0" y="0"/>
                </a:moveTo>
                <a:lnTo>
                  <a:pt x="3713256" y="0"/>
                </a:lnTo>
                <a:lnTo>
                  <a:pt x="3713256" y="1848105"/>
                </a:lnTo>
                <a:lnTo>
                  <a:pt x="2074447" y="1848105"/>
                </a:lnTo>
                <a:lnTo>
                  <a:pt x="2074447" y="2374872"/>
                </a:lnTo>
                <a:lnTo>
                  <a:pt x="0" y="2374872"/>
                </a:lnTo>
                <a:lnTo>
                  <a:pt x="0" y="0"/>
                </a:lnTo>
                <a:close/>
              </a:path>
            </a:pathLst>
          </a:custGeom>
        </p:spPr>
      </p:pic>
    </p:spTree>
    <p:extLst>
      <p:ext uri="{BB962C8B-B14F-4D97-AF65-F5344CB8AC3E}">
        <p14:creationId xmlns:p14="http://schemas.microsoft.com/office/powerpoint/2010/main" val="38873376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971825"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Forêts aléatoires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Prédiction d’une forêt aléatoire</a:t>
            </a:r>
          </a:p>
        </p:txBody>
      </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classification : la classe prédite est la classe majoritairement votée par les arbres constituant la forêt</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régression : la quantité prédite est la moyenne des quantités prédites par les arbres de la forêt</a:t>
            </a: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68F8CA3E-26C8-4950-ADFB-70D17F2A6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41" y="1860647"/>
            <a:ext cx="3847328" cy="2606422"/>
          </a:xfrm>
          <a:prstGeom prst="rect">
            <a:avLst/>
          </a:prstGeom>
        </p:spPr>
      </p:pic>
    </p:spTree>
    <p:extLst>
      <p:ext uri="{BB962C8B-B14F-4D97-AF65-F5344CB8AC3E}">
        <p14:creationId xmlns:p14="http://schemas.microsoft.com/office/powerpoint/2010/main" val="2002816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2" y="339724"/>
            <a:ext cx="3810891"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Tree Decision </a:t>
            </a:r>
            <a:r>
              <a:rPr lang="fr-FR" sz="2400" b="1" dirty="0" err="1">
                <a:solidFill>
                  <a:srgbClr val="00A69C"/>
                </a:solidFill>
                <a:latin typeface="Arial" panose="020B0604020202020204" pitchFamily="34" charset="0"/>
                <a:cs typeface="Arial" panose="020B0604020202020204" pitchFamily="34" charset="0"/>
              </a:rPr>
              <a:t>Boosting</a:t>
            </a:r>
            <a:r>
              <a:rPr lang="fr-FR" sz="2400" b="1" dirty="0">
                <a:solidFill>
                  <a:srgbClr val="00A69C"/>
                </a:solidFill>
                <a:latin typeface="Arial" panose="020B0604020202020204" pitchFamily="34" charset="0"/>
                <a:cs typeface="Arial" panose="020B0604020202020204" pitchFamily="34" charset="0"/>
              </a:rPr>
              <a:t> (1/3)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2" y="1325622"/>
            <a:ext cx="2943804"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supervisées</a:t>
            </a:r>
          </a:p>
          <a:p>
            <a:pPr>
              <a:lnSpc>
                <a:spcPct val="150000"/>
              </a:lnSpc>
              <a:buClr>
                <a:srgbClr val="00A69C"/>
              </a:buClr>
            </a:pPr>
            <a:r>
              <a:rPr lang="fr-FR" sz="1200" dirty="0">
                <a:latin typeface="Arial" panose="020B0604020202020204" pitchFamily="34" charset="0"/>
                <a:cs typeface="Arial" panose="020B0604020202020204" pitchFamily="34" charset="0"/>
              </a:rPr>
              <a:t>Méthode d’ensemble : entraînement d’un groupe d’arbres de décision </a:t>
            </a:r>
            <a:r>
              <a:rPr lang="fr-FR" sz="1200" dirty="0">
                <a:solidFill>
                  <a:srgbClr val="00A39B"/>
                </a:solidFill>
                <a:latin typeface="Arial" panose="020B0604020202020204" pitchFamily="34" charset="0"/>
                <a:cs typeface="Arial" panose="020B0604020202020204" pitchFamily="34" charset="0"/>
              </a:rPr>
              <a:t>séquentiellement</a:t>
            </a:r>
            <a:r>
              <a:rPr lang="fr-FR" sz="1200" dirty="0">
                <a:latin typeface="Arial" panose="020B0604020202020204" pitchFamily="34" charset="0"/>
                <a:cs typeface="Arial" panose="020B0604020202020204" pitchFamily="34" charset="0"/>
              </a:rPr>
              <a:t> sur le même ensemble de données</a:t>
            </a:r>
          </a:p>
          <a:p>
            <a:pPr>
              <a:lnSpc>
                <a:spcPct val="150000"/>
              </a:lnSpc>
              <a:buClr>
                <a:srgbClr val="00A69C"/>
              </a:buClr>
            </a:pPr>
            <a:r>
              <a:rPr lang="fr-FR" sz="1200" dirty="0">
                <a:latin typeface="Arial" panose="020B0604020202020204" pitchFamily="34" charset="0"/>
                <a:cs typeface="Arial" panose="020B0604020202020204" pitchFamily="34" charset="0"/>
              </a:rPr>
              <a:t>Chaque arbre décision essaie de corriger les erreurs de son prédécesseur</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pic>
        <p:nvPicPr>
          <p:cNvPr id="14" name="Espace réservé du contenu 7">
            <a:extLst>
              <a:ext uri="{FF2B5EF4-FFF2-40B4-BE49-F238E27FC236}">
                <a16:creationId xmlns:a16="http://schemas.microsoft.com/office/drawing/2014/main" id="{8A77C733-7234-4088-98CE-C61A91815B9E}"/>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9663" y="1370648"/>
            <a:ext cx="4716669" cy="2223388"/>
          </a:xfrm>
          <a:prstGeom prst="rect">
            <a:avLst/>
          </a:prstGeom>
        </p:spPr>
      </p:pic>
    </p:spTree>
    <p:extLst>
      <p:ext uri="{BB962C8B-B14F-4D97-AF65-F5344CB8AC3E}">
        <p14:creationId xmlns:p14="http://schemas.microsoft.com/office/powerpoint/2010/main" val="36344504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91330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Tree Decision </a:t>
            </a:r>
            <a:r>
              <a:rPr lang="fr-FR" sz="2400" b="1" dirty="0" err="1">
                <a:solidFill>
                  <a:srgbClr val="00A69C"/>
                </a:solidFill>
                <a:latin typeface="Arial" panose="020B0604020202020204" pitchFamily="34" charset="0"/>
                <a:cs typeface="Arial" panose="020B0604020202020204" pitchFamily="34" charset="0"/>
              </a:rPr>
              <a:t>Boosting</a:t>
            </a:r>
            <a:r>
              <a:rPr lang="fr-FR" sz="2400" b="1" dirty="0">
                <a:solidFill>
                  <a:srgbClr val="00A69C"/>
                </a:solidFill>
                <a:latin typeface="Arial" panose="020B0604020202020204" pitchFamily="34" charset="0"/>
                <a:cs typeface="Arial" panose="020B0604020202020204" pitchFamily="34" charset="0"/>
              </a:rPr>
              <a:t> (2/3)</a:t>
            </a:r>
          </a:p>
          <a:p>
            <a:pPr marL="0" indent="0">
              <a:buNone/>
            </a:pPr>
            <a:r>
              <a:rPr lang="fr-FR" sz="1600" b="1" dirty="0">
                <a:solidFill>
                  <a:srgbClr val="1E96CD"/>
                </a:solidFill>
                <a:latin typeface="Arial" panose="020B0604020202020204" pitchFamily="34" charset="0"/>
                <a:cs typeface="Arial" panose="020B0604020202020204" pitchFamily="34" charset="0"/>
              </a:rPr>
              <a:t>Exemple : </a:t>
            </a:r>
            <a:r>
              <a:rPr lang="fr-FR" sz="1600" b="1" dirty="0" err="1">
                <a:solidFill>
                  <a:srgbClr val="1E96CD"/>
                </a:solidFill>
                <a:latin typeface="Arial" panose="020B0604020202020204" pitchFamily="34" charset="0"/>
                <a:cs typeface="Arial" panose="020B0604020202020204" pitchFamily="34" charset="0"/>
              </a:rPr>
              <a:t>AdaBoost</a:t>
            </a:r>
            <a:endParaRPr lang="fr-FR" sz="1600" b="1" dirty="0">
              <a:solidFill>
                <a:srgbClr val="1E96CD"/>
              </a:solidFill>
              <a:latin typeface="Arial" panose="020B0604020202020204" pitchFamily="34" charset="0"/>
              <a:cs typeface="Arial" panose="020B0604020202020204" pitchFamily="34" charset="0"/>
            </a:endParaRP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Algorithme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Initialement tous les individus ont le même poids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Entraînement du 1er arbre de décision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Modification des poids des observations d’entraînement sous ajustées par modification de poids pour leur prêter plus d’attention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Entraînement du 2ème arbre de décision sur les individus avec les poids modifiés et ainsi de suite…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Exemple</a:t>
            </a:r>
          </a:p>
        </p:txBody>
      </p:sp>
      <p:pic>
        <p:nvPicPr>
          <p:cNvPr id="15" name="Image 14">
            <a:extLst>
              <a:ext uri="{FF2B5EF4-FFF2-40B4-BE49-F238E27FC236}">
                <a16:creationId xmlns:a16="http://schemas.microsoft.com/office/drawing/2014/main" id="{225734ED-0CE3-4F96-B333-389D89BF6178}"/>
              </a:ext>
            </a:extLst>
          </p:cNvPr>
          <p:cNvPicPr>
            <a:picLocks noChangeAspect="1"/>
          </p:cNvPicPr>
          <p:nvPr/>
        </p:nvPicPr>
        <p:blipFill>
          <a:blip r:embed="rId3"/>
          <a:stretch>
            <a:fillRect/>
          </a:stretch>
        </p:blipFill>
        <p:spPr>
          <a:xfrm>
            <a:off x="5174645" y="1727031"/>
            <a:ext cx="3683629" cy="2208881"/>
          </a:xfrm>
          <a:prstGeom prst="rect">
            <a:avLst/>
          </a:prstGeom>
        </p:spPr>
      </p:pic>
    </p:spTree>
    <p:extLst>
      <p:ext uri="{BB962C8B-B14F-4D97-AF65-F5344CB8AC3E}">
        <p14:creationId xmlns:p14="http://schemas.microsoft.com/office/powerpoint/2010/main" val="14418246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4074238"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Tree Decision </a:t>
            </a:r>
            <a:r>
              <a:rPr lang="fr-FR" sz="2400" b="1" dirty="0" err="1">
                <a:solidFill>
                  <a:srgbClr val="00A69C"/>
                </a:solidFill>
                <a:latin typeface="Arial" panose="020B0604020202020204" pitchFamily="34" charset="0"/>
                <a:cs typeface="Arial" panose="020B0604020202020204" pitchFamily="34" charset="0"/>
              </a:rPr>
              <a:t>Boosting</a:t>
            </a:r>
            <a:r>
              <a:rPr lang="fr-FR" sz="2400" b="1" dirty="0">
                <a:solidFill>
                  <a:srgbClr val="00A69C"/>
                </a:solidFill>
                <a:latin typeface="Arial" panose="020B0604020202020204" pitchFamily="34" charset="0"/>
                <a:cs typeface="Arial" panose="020B0604020202020204" pitchFamily="34" charset="0"/>
              </a:rPr>
              <a:t> (3/3)</a:t>
            </a:r>
          </a:p>
          <a:p>
            <a:pPr marL="0" indent="0">
              <a:buNone/>
            </a:pPr>
            <a:r>
              <a:rPr lang="fr-FR" sz="1600" b="1" dirty="0">
                <a:solidFill>
                  <a:srgbClr val="1E96CD"/>
                </a:solidFill>
                <a:latin typeface="Arial" panose="020B0604020202020204" pitchFamily="34" charset="0"/>
                <a:cs typeface="Arial" panose="020B0604020202020204" pitchFamily="34" charset="0"/>
              </a:rPr>
              <a:t>Exemple : </a:t>
            </a:r>
            <a:r>
              <a:rPr lang="fr-FR" sz="1600" b="1" dirty="0" err="1">
                <a:solidFill>
                  <a:srgbClr val="1E96CD"/>
                </a:solidFill>
                <a:latin typeface="Arial" panose="020B0604020202020204" pitchFamily="34" charset="0"/>
                <a:cs typeface="Arial" panose="020B0604020202020204" pitchFamily="34" charset="0"/>
              </a:rPr>
              <a:t>AdaBoost</a:t>
            </a:r>
            <a:endParaRPr lang="fr-FR" sz="1600" b="1" dirty="0">
              <a:solidFill>
                <a:srgbClr val="1E96CD"/>
              </a:solidFill>
              <a:latin typeface="Arial" panose="020B0604020202020204" pitchFamily="34" charset="0"/>
              <a:cs typeface="Arial" panose="020B0604020202020204" pitchFamily="34" charset="0"/>
            </a:endParaRP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2" y="1743660"/>
            <a:ext cx="3373848"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Prédiction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Chaque arbre de décision a un poids qui est la moyenne des poids des individus sur lequel il s’est entraîné</a:t>
            </a:r>
          </a:p>
        </p:txBody>
      </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4879715" y="1743660"/>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Régression : Moyenne des prédictions des prédicteurs pondérés par les poids des prédicteurs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Classification : La classe ayant la plus grande moyenne des prédictions (probabilités) des prédicteurs pondérés par les poids des prédicteurs</a:t>
            </a:r>
          </a:p>
        </p:txBody>
      </p:sp>
    </p:spTree>
    <p:extLst>
      <p:ext uri="{BB962C8B-B14F-4D97-AF65-F5344CB8AC3E}">
        <p14:creationId xmlns:p14="http://schemas.microsoft.com/office/powerpoint/2010/main" val="13596630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1D96CF"/>
                </a:solidFill>
                <a:latin typeface="Arial" panose="020B0604020202020204" pitchFamily="34" charset="0"/>
              </a:rPr>
              <a:t>40’</a:t>
            </a:r>
          </a:p>
        </p:txBody>
      </p:sp>
    </p:spTree>
    <p:extLst>
      <p:ext uri="{BB962C8B-B14F-4D97-AF65-F5344CB8AC3E}">
        <p14:creationId xmlns:p14="http://schemas.microsoft.com/office/powerpoint/2010/main" val="26983658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2. INTELLIGENCE ARTIFICIELLE</a:t>
            </a:r>
          </a:p>
        </p:txBody>
      </p:sp>
      <p:pic>
        <p:nvPicPr>
          <p:cNvPr id="12" name="Picture 4" descr="3.6. scikit-learn: machine learning in Python — Scipy lecture notes">
            <a:extLst>
              <a:ext uri="{FF2B5EF4-FFF2-40B4-BE49-F238E27FC236}">
                <a16:creationId xmlns:a16="http://schemas.microsoft.com/office/drawing/2014/main" id="{79E51625-6980-44B4-AF8E-78416CDDBF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704" y="4116074"/>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Quick Start Tutorial Google Collab - Tutorials - OpenNMT">
            <a:extLst>
              <a:ext uri="{FF2B5EF4-FFF2-40B4-BE49-F238E27FC236}">
                <a16:creationId xmlns:a16="http://schemas.microsoft.com/office/drawing/2014/main" id="{5139BD38-FB3C-41E7-A37D-601C53A6BB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5152" y="3859413"/>
            <a:ext cx="960658" cy="960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Introduction au Machine Mearning et au Deep Learning - Stéphane Gaïffas">
            <a:extLst>
              <a:ext uri="{FF2B5EF4-FFF2-40B4-BE49-F238E27FC236}">
                <a16:creationId xmlns:a16="http://schemas.microsoft.com/office/drawing/2014/main" id="{FE1FBAAE-25DD-41A0-A929-F7E68B0F0C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2728" y="4084498"/>
            <a:ext cx="1446087" cy="58446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0">
            <a:extLst>
              <a:ext uri="{FF2B5EF4-FFF2-40B4-BE49-F238E27FC236}">
                <a16:creationId xmlns:a16="http://schemas.microsoft.com/office/drawing/2014/main" id="{9C11EEAB-3FC0-47B9-9E30-A1C4B1909AF1}"/>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1D96CF"/>
                </a:solidFill>
                <a:latin typeface="Arial" panose="020B0604020202020204" pitchFamily="34" charset="0"/>
                <a:cs typeface="Arial" panose="020B0604020202020204" pitchFamily="34" charset="0"/>
              </a:rPr>
              <a:t>Exercice </a:t>
            </a:r>
            <a:r>
              <a:rPr lang="fr-FR" sz="2400" dirty="0">
                <a:solidFill>
                  <a:srgbClr val="1D96CF"/>
                </a:solidFill>
                <a:latin typeface="Arial" panose="020B0604020202020204" pitchFamily="34" charset="0"/>
                <a:cs typeface="Arial" panose="020B0604020202020204" pitchFamily="34" charset="0"/>
              </a:rPr>
              <a:t>/ Enoncés</a:t>
            </a:r>
          </a:p>
        </p:txBody>
      </p:sp>
      <p:pic>
        <p:nvPicPr>
          <p:cNvPr id="18" name="Image 17">
            <a:extLst>
              <a:ext uri="{FF2B5EF4-FFF2-40B4-BE49-F238E27FC236}">
                <a16:creationId xmlns:a16="http://schemas.microsoft.com/office/drawing/2014/main" id="{6C731F72-6466-4BD1-88D3-05045249B5BF}"/>
              </a:ext>
            </a:extLst>
          </p:cNvPr>
          <p:cNvPicPr>
            <a:picLocks noChangeAspect="1"/>
          </p:cNvPicPr>
          <p:nvPr/>
        </p:nvPicPr>
        <p:blipFill>
          <a:blip r:embed="rId6"/>
          <a:stretch>
            <a:fillRect/>
          </a:stretch>
        </p:blipFill>
        <p:spPr>
          <a:xfrm>
            <a:off x="6865810" y="952721"/>
            <a:ext cx="1787586" cy="1620000"/>
          </a:xfrm>
          <a:prstGeom prst="rect">
            <a:avLst/>
          </a:prstGeom>
        </p:spPr>
      </p:pic>
      <p:sp>
        <p:nvSpPr>
          <p:cNvPr id="19" name="Text Placeholder 7">
            <a:extLst>
              <a:ext uri="{FF2B5EF4-FFF2-40B4-BE49-F238E27FC236}">
                <a16:creationId xmlns:a16="http://schemas.microsoft.com/office/drawing/2014/main" id="{5822464D-6B9B-448A-A4E4-EF93D549737D}"/>
              </a:ext>
            </a:extLst>
          </p:cNvPr>
          <p:cNvSpPr txBox="1">
            <a:spLocks/>
          </p:cNvSpPr>
          <p:nvPr/>
        </p:nvSpPr>
        <p:spPr>
          <a:xfrm>
            <a:off x="2232661" y="1934452"/>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Decision Tree (classification et régression)</a:t>
            </a:r>
          </a:p>
          <a:p>
            <a:pPr lvl="1">
              <a:lnSpc>
                <a:spcPct val="150000"/>
              </a:lnSpc>
              <a:buClr>
                <a:srgbClr val="00A69C"/>
              </a:buClr>
            </a:pPr>
            <a:r>
              <a:rPr lang="fr-FR" sz="1000" dirty="0">
                <a:latin typeface="Arial" panose="020B0604020202020204" pitchFamily="34" charset="0"/>
                <a:cs typeface="Arial" panose="020B0604020202020204" pitchFamily="34" charset="0"/>
                <a:hlinkClick r:id="rId7"/>
              </a:rPr>
              <a:t>Decision tree classification</a:t>
            </a:r>
            <a:endParaRPr lang="fr-FR" sz="1000" dirty="0">
              <a:latin typeface="Arial" panose="020B0604020202020204" pitchFamily="34" charset="0"/>
              <a:cs typeface="Arial" panose="020B0604020202020204" pitchFamily="34" charset="0"/>
            </a:endParaRPr>
          </a:p>
          <a:p>
            <a:pPr lvl="1">
              <a:lnSpc>
                <a:spcPct val="150000"/>
              </a:lnSpc>
              <a:buClr>
                <a:srgbClr val="00A69C"/>
              </a:buClr>
            </a:pPr>
            <a:r>
              <a:rPr lang="fr-FR" sz="1000" dirty="0">
                <a:latin typeface="Arial" panose="020B0604020202020204" pitchFamily="34" charset="0"/>
                <a:cs typeface="Arial" panose="020B0604020202020204" pitchFamily="34" charset="0"/>
                <a:hlinkClick r:id="rId8"/>
              </a:rPr>
              <a:t>Decision tree régression</a:t>
            </a:r>
            <a:endParaRPr lang="fr-FR" sz="1000"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Random Forest (classification et régression)</a:t>
            </a:r>
          </a:p>
          <a:p>
            <a:pPr lvl="1">
              <a:lnSpc>
                <a:spcPct val="150000"/>
              </a:lnSpc>
              <a:buClr>
                <a:srgbClr val="00A69C"/>
              </a:buClr>
            </a:pPr>
            <a:r>
              <a:rPr lang="fr-FR" sz="1000" dirty="0">
                <a:latin typeface="Arial" panose="020B0604020202020204" pitchFamily="34" charset="0"/>
                <a:cs typeface="Arial" panose="020B0604020202020204" pitchFamily="34" charset="0"/>
                <a:hlinkClick r:id="rId9"/>
              </a:rPr>
              <a:t>Random Forest classification</a:t>
            </a:r>
            <a:endParaRPr lang="fr-FR" sz="1000" dirty="0">
              <a:latin typeface="Arial" panose="020B0604020202020204" pitchFamily="34" charset="0"/>
              <a:cs typeface="Arial" panose="020B0604020202020204" pitchFamily="34" charset="0"/>
            </a:endParaRPr>
          </a:p>
          <a:p>
            <a:pPr lvl="1">
              <a:lnSpc>
                <a:spcPct val="150000"/>
              </a:lnSpc>
              <a:buClr>
                <a:srgbClr val="00A69C"/>
              </a:buClr>
            </a:pPr>
            <a:r>
              <a:rPr lang="fr-FR" sz="1000" dirty="0">
                <a:latin typeface="Arial" panose="020B0604020202020204" pitchFamily="34" charset="0"/>
                <a:cs typeface="Arial" panose="020B0604020202020204" pitchFamily="34" charset="0"/>
                <a:hlinkClick r:id="rId10"/>
              </a:rPr>
              <a:t>Random Forest régression</a:t>
            </a:r>
            <a:endParaRPr lang="fr-FR"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2534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2.3. </a:t>
            </a:r>
            <a:r>
              <a:rPr lang="fr-FR" sz="900" i="1" dirty="0">
                <a:latin typeface="Arial" panose="020B0604020202020204" pitchFamily="34" charset="0"/>
                <a:cs typeface="Arial" panose="020B0604020202020204" pitchFamily="34" charset="0"/>
              </a:rPr>
              <a:t>LES FONDAMENTAUX DU MACHINE LEARNING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K plus proches voisins (K-NN)</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Pour un individu test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Chercher les k plus proches individus appartenant à l’ensemble d’apprentissage (distance euclidienne)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classification : assigner à l’individu test la classe majoritaire de ses voisins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régression : assigner à l’individu la moyenne des quantités de ses voisins</a:t>
            </a:r>
          </a:p>
        </p:txBody>
      </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Hyperparamètre k à fixer</a:t>
            </a:r>
          </a:p>
          <a:p>
            <a:pPr>
              <a:lnSpc>
                <a:spcPct val="150000"/>
              </a:lnSpc>
              <a:buClr>
                <a:schemeClr val="accent4"/>
              </a:buClr>
            </a:pPr>
            <a:r>
              <a:rPr lang="fr-FR" sz="1200" dirty="0">
                <a:latin typeface="Arial" panose="020B0604020202020204" pitchFamily="34" charset="0"/>
                <a:cs typeface="Arial" panose="020B0604020202020204" pitchFamily="34" charset="0"/>
              </a:rPr>
              <a:t>Exemple d’une classification avec K-NN</a:t>
            </a:r>
          </a:p>
        </p:txBody>
      </p:sp>
      <p:pic>
        <p:nvPicPr>
          <p:cNvPr id="14" name="Image 13">
            <a:extLst>
              <a:ext uri="{FF2B5EF4-FFF2-40B4-BE49-F238E27FC236}">
                <a16:creationId xmlns:a16="http://schemas.microsoft.com/office/drawing/2014/main" id="{5CAA3105-8143-4664-ADA4-C19579CCF8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66"/>
          <a:stretch/>
        </p:blipFill>
        <p:spPr>
          <a:xfrm>
            <a:off x="5219121" y="2012368"/>
            <a:ext cx="3243535" cy="2264013"/>
          </a:xfrm>
          <a:prstGeom prst="rect">
            <a:avLst/>
          </a:prstGeom>
        </p:spPr>
      </p:pic>
    </p:spTree>
    <p:extLst>
      <p:ext uri="{BB962C8B-B14F-4D97-AF65-F5344CB8AC3E}">
        <p14:creationId xmlns:p14="http://schemas.microsoft.com/office/powerpoint/2010/main" val="19328700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6"/>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7"/>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Group_Internal_Light">
  <a:themeElements>
    <a:clrScheme name="New Atos Colors">
      <a:dk1>
        <a:srgbClr val="0F0F0F"/>
      </a:dk1>
      <a:lt1>
        <a:sysClr val="window" lastClr="FFFFFF"/>
      </a:lt1>
      <a:dk2>
        <a:srgbClr val="0F0F0F"/>
      </a:dk2>
      <a:lt2>
        <a:srgbClr val="FFFFFF"/>
      </a:lt2>
      <a:accent1>
        <a:srgbClr val="0596FF"/>
      </a:accent1>
      <a:accent2>
        <a:srgbClr val="A375FF"/>
      </a:accent2>
      <a:accent3>
        <a:srgbClr val="FF5269"/>
      </a:accent3>
      <a:accent4>
        <a:srgbClr val="00A39B"/>
      </a:accent4>
      <a:accent5>
        <a:srgbClr val="B88D00"/>
      </a:accent5>
      <a:accent6>
        <a:srgbClr val="2B2B2B"/>
      </a:accent6>
      <a:hlink>
        <a:srgbClr val="0596FF"/>
      </a:hlink>
      <a:folHlink>
        <a:srgbClr val="68C0FF"/>
      </a:folHlink>
    </a:clrScheme>
    <a:fontScheme name="Atos Black">
      <a:majorFont>
        <a:latin typeface="Raleway SemiBold"/>
        <a:ea typeface=""/>
        <a:cs typeface=""/>
      </a:majorFont>
      <a:minorFont>
        <a:latin typeface="Raleway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dirty="0" err="1" smtClean="0"/>
        </a:defPPr>
      </a:lstStyle>
    </a:txDef>
  </a:objectDefaults>
  <a:extraClrSchemeLst/>
  <a:custClrLst>
    <a:custClr name="Atos Blue">
      <a:srgbClr val="0596FF"/>
    </a:custClr>
    <a:custClr name="Atos Purple">
      <a:srgbClr val="A375FF"/>
    </a:custClr>
    <a:custClr name="Atos Red">
      <a:srgbClr val="FF5269"/>
    </a:custClr>
    <a:custClr name="Atos Green">
      <a:srgbClr val="00A39B"/>
    </a:custClr>
    <a:custClr name="Atos Yellow">
      <a:srgbClr val="B88D00"/>
    </a:custClr>
    <a:custClr name="Atos Grey">
      <a:srgbClr val="2B2B2B"/>
    </a:custClr>
  </a:custClrLst>
  <a:extLst>
    <a:ext uri="{05A4C25C-085E-4340-85A3-A5531E510DB2}">
      <thm15:themeFamily xmlns:thm15="http://schemas.microsoft.com/office/thememl/2012/main" name="Atos Group Template_Internal_Dark &amp; Light" id="{5B48F9C3-1DC0-4F64-B233-41FF36D473E8}" vid="{3F89D9C5-605C-4A07-9B66-A25C88F3A2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86714FECF4284DB0E7563292F887A9" ma:contentTypeVersion="4" ma:contentTypeDescription="Crée un document." ma:contentTypeScope="" ma:versionID="1da63f3329963afc82f76a2f1b58ed40">
  <xsd:schema xmlns:xsd="http://www.w3.org/2001/XMLSchema" xmlns:xs="http://www.w3.org/2001/XMLSchema" xmlns:p="http://schemas.microsoft.com/office/2006/metadata/properties" xmlns:ns2="601b7eff-3cac-40c2-8342-b52b6f36b2e5" xmlns:ns3="0d2ec725-9299-475a-8aef-5d28eb0b1ca6" targetNamespace="http://schemas.microsoft.com/office/2006/metadata/properties" ma:root="true" ma:fieldsID="f320984d09464d9e1a1f20ddf2e9306d" ns2:_="" ns3:_="">
    <xsd:import namespace="601b7eff-3cac-40c2-8342-b52b6f36b2e5"/>
    <xsd:import namespace="0d2ec725-9299-475a-8aef-5d28eb0b1ca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b7eff-3cac-40c2-8342-b52b6f36b2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d2ec725-9299-475a-8aef-5d28eb0b1ca6"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C483-3B2F-4E13-BF16-9980D18F960A}">
  <ds:schemaRefs>
    <ds:schemaRef ds:uri="http://schemas.microsoft.com/sharepoint/v3/contenttype/forms"/>
  </ds:schemaRefs>
</ds:datastoreItem>
</file>

<file path=customXml/itemProps2.xml><?xml version="1.0" encoding="utf-8"?>
<ds:datastoreItem xmlns:ds="http://schemas.openxmlformats.org/officeDocument/2006/customXml" ds:itemID="{91E1D823-2AB1-49A5-B6C8-5FB3CA2DA65E}">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7e6d112-2fff-4841-acf5-273291970e80"/>
    <ds:schemaRef ds:uri="http://www.w3.org/XML/1998/namespace"/>
    <ds:schemaRef ds:uri="http://purl.org/dc/dcmitype/"/>
  </ds:schemaRefs>
</ds:datastoreItem>
</file>

<file path=customXml/itemProps3.xml><?xml version="1.0" encoding="utf-8"?>
<ds:datastoreItem xmlns:ds="http://schemas.openxmlformats.org/officeDocument/2006/customXml" ds:itemID="{F4DC7E0C-1139-4D79-8817-3682CC6A35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1b7eff-3cac-40c2-8342-b52b6f36b2e5"/>
    <ds:schemaRef ds:uri="0d2ec725-9299-475a-8aef-5d28eb0b1c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Group_Internal_Dark</Template>
  <TotalTime>27578</TotalTime>
  <Words>5994</Words>
  <Application>Microsoft Macintosh PowerPoint</Application>
  <PresentationFormat>Affichage à l'écran (16:9)</PresentationFormat>
  <Paragraphs>1043</Paragraphs>
  <Slides>122</Slides>
  <Notes>119</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122</vt:i4>
      </vt:variant>
    </vt:vector>
  </HeadingPairs>
  <TitlesOfParts>
    <vt:vector size="134" baseType="lpstr">
      <vt:lpstr>Arial</vt:lpstr>
      <vt:lpstr>Calibri</vt:lpstr>
      <vt:lpstr>Cambria Math</vt:lpstr>
      <vt:lpstr>Courier New</vt:lpstr>
      <vt:lpstr>Lucida Sans Unicode</vt:lpstr>
      <vt:lpstr>Perpetua</vt:lpstr>
      <vt:lpstr>Raleway Light</vt:lpstr>
      <vt:lpstr>Raleway Medium</vt:lpstr>
      <vt:lpstr>Raleway SemiBold</vt:lpstr>
      <vt:lpstr>Verdana</vt:lpstr>
      <vt:lpstr>Wingdings</vt:lpstr>
      <vt:lpstr>Group_Internal_Light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Atos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A149890</dc:creator>
  <cp:lastModifiedBy>Daniel Rousset</cp:lastModifiedBy>
  <cp:revision>681</cp:revision>
  <cp:lastPrinted>2021-05-24T10:03:02Z</cp:lastPrinted>
  <dcterms:created xsi:type="dcterms:W3CDTF">2022-04-15T09:21:54Z</dcterms:created>
  <dcterms:modified xsi:type="dcterms:W3CDTF">2023-06-28T12:59:52Z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t:lpwstr>dd/mm/yyyy</vt:lpwstr>
  </property>
  <property fmtid="{D5CDD505-2E9C-101B-9397-08002B2CF9AE}" pid="3" name="Author">
    <vt:lpwstr/>
  </property>
  <property fmtid="{D5CDD505-2E9C-101B-9397-08002B2CF9AE}" pid="4" name="GBU">
    <vt:lpwstr/>
  </property>
  <property fmtid="{D5CDD505-2E9C-101B-9397-08002B2CF9AE}" pid="5" name="Division">
    <vt:lpwstr/>
  </property>
  <property fmtid="{D5CDD505-2E9C-101B-9397-08002B2CF9AE}" pid="6" name="Department">
    <vt:lpwstr/>
  </property>
  <property fmtid="{D5CDD505-2E9C-101B-9397-08002B2CF9AE}" pid="7" name="Classification">
    <vt:lpwstr>© Atos - For internal use</vt:lpwstr>
  </property>
  <property fmtid="{D5CDD505-2E9C-101B-9397-08002B2CF9AE}" pid="8" name="MSIP_Label_112e00b9-34e2-4b26-a577-af1fd0f9f7ee_Enabled">
    <vt:lpwstr>True</vt:lpwstr>
  </property>
  <property fmtid="{D5CDD505-2E9C-101B-9397-08002B2CF9AE}" pid="9" name="MSIP_Label_112e00b9-34e2-4b26-a577-af1fd0f9f7ee_SiteId">
    <vt:lpwstr>33440fc6-b7c7-412c-bb73-0e70b0198d5a</vt:lpwstr>
  </property>
  <property fmtid="{D5CDD505-2E9C-101B-9397-08002B2CF9AE}" pid="10" name="MSIP_Label_112e00b9-34e2-4b26-a577-af1fd0f9f7ee_Owner">
    <vt:lpwstr>ronald.katoen@atos.net</vt:lpwstr>
  </property>
  <property fmtid="{D5CDD505-2E9C-101B-9397-08002B2CF9AE}" pid="11" name="MSIP_Label_112e00b9-34e2-4b26-a577-af1fd0f9f7ee_SetDate">
    <vt:lpwstr>2020-09-08T16:01:58.7598788Z</vt:lpwstr>
  </property>
  <property fmtid="{D5CDD505-2E9C-101B-9397-08002B2CF9AE}" pid="12" name="MSIP_Label_112e00b9-34e2-4b26-a577-af1fd0f9f7ee_Name">
    <vt:lpwstr>Atos For Internal Use</vt:lpwstr>
  </property>
  <property fmtid="{D5CDD505-2E9C-101B-9397-08002B2CF9AE}" pid="13" name="MSIP_Label_112e00b9-34e2-4b26-a577-af1fd0f9f7ee_Application">
    <vt:lpwstr>Microsoft Azure Information Protection</vt:lpwstr>
  </property>
  <property fmtid="{D5CDD505-2E9C-101B-9397-08002B2CF9AE}" pid="14" name="MSIP_Label_112e00b9-34e2-4b26-a577-af1fd0f9f7ee_ActionId">
    <vt:lpwstr>424a2b52-4f02-48d3-8062-821fe1e37dac</vt:lpwstr>
  </property>
  <property fmtid="{D5CDD505-2E9C-101B-9397-08002B2CF9AE}" pid="15" name="MSIP_Label_112e00b9-34e2-4b26-a577-af1fd0f9f7ee_Extended_MSFT_Method">
    <vt:lpwstr>Automatic</vt:lpwstr>
  </property>
  <property fmtid="{D5CDD505-2E9C-101B-9397-08002B2CF9AE}" pid="16" name="MSIP_Label_e463cba9-5f6c-478d-9329-7b2295e4e8ed_Enabled">
    <vt:lpwstr>True</vt:lpwstr>
  </property>
  <property fmtid="{D5CDD505-2E9C-101B-9397-08002B2CF9AE}" pid="17" name="MSIP_Label_e463cba9-5f6c-478d-9329-7b2295e4e8ed_SiteId">
    <vt:lpwstr>33440fc6-b7c7-412c-bb73-0e70b0198d5a</vt:lpwstr>
  </property>
  <property fmtid="{D5CDD505-2E9C-101B-9397-08002B2CF9AE}" pid="18" name="MSIP_Label_e463cba9-5f6c-478d-9329-7b2295e4e8ed_SetDate">
    <vt:lpwstr>2020-09-08T16:01:58.7598788Z</vt:lpwstr>
  </property>
  <property fmtid="{D5CDD505-2E9C-101B-9397-08002B2CF9AE}" pid="19" name="MSIP_Label_e463cba9-5f6c-478d-9329-7b2295e4e8ed_Name">
    <vt:lpwstr>Atos For Internal Use - All Employees</vt:lpwstr>
  </property>
  <property fmtid="{D5CDD505-2E9C-101B-9397-08002B2CF9AE}" pid="20" name="MSIP_Label_e463cba9-5f6c-478d-9329-7b2295e4e8ed_ActionId">
    <vt:lpwstr>424a2b52-4f02-48d3-8062-821fe1e37dac</vt:lpwstr>
  </property>
  <property fmtid="{D5CDD505-2E9C-101B-9397-08002B2CF9AE}" pid="21" name="MSIP_Label_e463cba9-5f6c-478d-9329-7b2295e4e8ed_Extended_MSFT_Method">
    <vt:lpwstr>Automatic</vt:lpwstr>
  </property>
  <property fmtid="{D5CDD505-2E9C-101B-9397-08002B2CF9AE}" pid="22" name="Sensitivity">
    <vt:lpwstr>Atos For Internal Use Atos For Internal Use - All Employees</vt:lpwstr>
  </property>
  <property fmtid="{D5CDD505-2E9C-101B-9397-08002B2CF9AE}" pid="23" name="ContentTypeId">
    <vt:lpwstr>0x0101009986714FECF4284DB0E7563292F887A9</vt:lpwstr>
  </property>
</Properties>
</file>